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82" r:id="rId4"/>
    <p:sldId id="259" r:id="rId5"/>
    <p:sldId id="260" r:id="rId6"/>
    <p:sldId id="281" r:id="rId7"/>
    <p:sldId id="274" r:id="rId8"/>
    <p:sldId id="266" r:id="rId9"/>
    <p:sldId id="261" r:id="rId10"/>
    <p:sldId id="280" r:id="rId11"/>
    <p:sldId id="284" r:id="rId12"/>
  </p:sldIdLst>
  <p:sldSz cx="12192000" cy="6858000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ергеенко Татьяна Николаевна" initials="СТН" lastIdx="0" clrIdx="0">
    <p:extLst>
      <p:ext uri="{19B8F6BF-5375-455C-9EA6-DF929625EA0E}">
        <p15:presenceInfo xmlns:p15="http://schemas.microsoft.com/office/powerpoint/2012/main" userId="S-1-5-21-901292189-1124696768-471799982-187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6581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0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8093888082733884E-2"/>
          <c:y val="2.3982042136980207E-2"/>
          <c:w val="0.90381222383453219"/>
          <c:h val="0.92725304161648214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dLbl>
              <c:idx val="0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1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AE75-4966-87ED-EAF9E014501F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1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26325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75-4966-87ED-EAF9E014501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rgbClr val="4C6581"/>
              </a:solidFill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  <a:contourClr>
                <a:srgbClr val="4C6581"/>
              </a:contourClr>
            </a:sp3d>
          </c:spPr>
          <c:invertIfNegative val="0"/>
          <c:dLbls>
            <c:dLbl>
              <c:idx val="0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1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4-AE75-4966-87ED-EAF9E014501F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1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24901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75-4966-87ED-EAF9E014501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Профицит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dLbl>
              <c:idx val="0"/>
              <c:layout>
                <c:manualLayout>
                  <c:x val="0.10493211945323748"/>
                  <c:y val="-6.75857551133078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E75-4966-87ED-EAF9E014501F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1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1424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75-4966-87ED-EAF9E01450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0341904"/>
        <c:axId val="446310304"/>
        <c:axId val="0"/>
      </c:bar3DChart>
      <c:catAx>
        <c:axId val="38034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46310304"/>
        <c:crosses val="autoZero"/>
        <c:auto val="1"/>
        <c:lblAlgn val="ctr"/>
        <c:lblOffset val="100"/>
        <c:noMultiLvlLbl val="0"/>
      </c:catAx>
      <c:valAx>
        <c:axId val="44631030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80341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0000086066370943E-2"/>
          <c:y val="0.89290395921713828"/>
          <c:w val="0.89999982786725807"/>
          <c:h val="5.69517708600849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3401738845144359E-2"/>
          <c:y val="0.11681374887990208"/>
          <c:w val="0.91029075245842883"/>
          <c:h val="0.61498979294254885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руб.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5400000" rotWithShape="0">
                <a:srgbClr val="000000">
                  <a:alpha val="46000"/>
                </a:srgbClr>
              </a:outerShdw>
            </a:effectLst>
            <a:scene3d>
              <a:camera prst="orthographicFront"/>
              <a:lightRig rig="threePt" dir="t"/>
            </a:scene3d>
            <a:sp3d prstMaterial="plastic">
              <a:bevelT w="25400" h="25400" prst="riblet"/>
              <a:bevelB w="139700" prst="cross"/>
            </a:sp3d>
          </c:spPr>
          <c:invertIfNegative val="0"/>
          <c:dLbls>
            <c:dLbl>
              <c:idx val="0"/>
              <c:layout>
                <c:manualLayout>
                  <c:x val="4.1666666666666666E-3"/>
                  <c:y val="-7.9392892589396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6CC-4729-9F1B-B97EB47E33DA}"/>
                </c:ext>
              </c:extLst>
            </c:dLbl>
            <c:dLbl>
              <c:idx val="1"/>
              <c:layout>
                <c:manualLayout>
                  <c:x val="2.0833333333333333E-3"/>
                  <c:y val="-0.157356441759258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6CC-4729-9F1B-B97EB47E33DA}"/>
                </c:ext>
              </c:extLst>
            </c:dLbl>
            <c:dLbl>
              <c:idx val="2"/>
              <c:layout>
                <c:manualLayout>
                  <c:x val="-3.1250000000000765E-3"/>
                  <c:y val="-0.102743743350983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6CC-4729-9F1B-B97EB47E33DA}"/>
                </c:ext>
              </c:extLst>
            </c:dLbl>
            <c:dLbl>
              <c:idx val="3"/>
              <c:layout>
                <c:manualLayout>
                  <c:x val="1.0416666666666667E-3"/>
                  <c:y val="-5.83771269039677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6CC-4729-9F1B-B97EB47E33DA}"/>
                </c:ext>
              </c:extLst>
            </c:dLbl>
            <c:dLbl>
              <c:idx val="4"/>
              <c:layout>
                <c:manualLayout>
                  <c:x val="5.208333333333333E-3"/>
                  <c:y val="-5.6042041827808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6CC-4729-9F1B-B97EB47E33DA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1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Межбюджетные трансферты и субвенции</c:v>
                </c:pt>
                <c:pt idx="3">
                  <c:v>Дотация</c:v>
                </c:pt>
                <c:pt idx="4">
                  <c:v>Всего доходов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6401.3</c:v>
                </c:pt>
                <c:pt idx="1">
                  <c:v>1443.8</c:v>
                </c:pt>
                <c:pt idx="2">
                  <c:v>1820.3</c:v>
                </c:pt>
                <c:pt idx="3">
                  <c:v>16659.599999999999</c:v>
                </c:pt>
                <c:pt idx="4" formatCode="General">
                  <c:v>26325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CC-4729-9F1B-B97EB47E33D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8000"/>
                    <a:hueMod val="94000"/>
                    <a:satMod val="130000"/>
                    <a:lumMod val="128000"/>
                  </a:schemeClr>
                </a:gs>
                <a:gs pos="100000">
                  <a:schemeClr val="accent2">
                    <a:shade val="94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46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25400" h="25400"/>
            </a:sp3d>
          </c:spPr>
          <c:invertIfNegative val="0"/>
          <c:dLbls>
            <c:dLbl>
              <c:idx val="0"/>
              <c:layout>
                <c:manualLayout>
                  <c:x val="1.6666666666666666E-2"/>
                  <c:y val="-5.8377126903967694E-2"/>
                </c:manualLayout>
              </c:layout>
              <c:tx>
                <c:rich>
                  <a:bodyPr/>
                  <a:lstStyle/>
                  <a:p>
                    <a:fld id="{AB963D3D-32C6-4D90-9B44-1BC9FB4022F8}" type="VALUE">
                      <a:rPr lang="en-US" smtClean="0"/>
                      <a:pPr/>
                      <a:t>[ЗНАЧЕНИЕ]</a:t>
                    </a:fld>
                    <a:r>
                      <a:rPr lang="en-US"/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36CC-4729-9F1B-B97EB47E33DA}"/>
                </c:ext>
              </c:extLst>
            </c:dLbl>
            <c:dLbl>
              <c:idx val="1"/>
              <c:layout>
                <c:manualLayout>
                  <c:x val="1.1458333333333333E-2"/>
                  <c:y val="-4.6701701523174155E-2"/>
                </c:manualLayout>
              </c:layout>
              <c:tx>
                <c:rich>
                  <a:bodyPr/>
                  <a:lstStyle/>
                  <a:p>
                    <a:fld id="{408AD5DC-3748-4297-B36E-FC2FDC41D877}" type="VALUE">
                      <a:rPr lang="en-US" smtClean="0"/>
                      <a:pPr/>
                      <a:t>[ЗНАЧЕНИЕ]</a:t>
                    </a:fld>
                    <a:r>
                      <a:rPr lang="en-US"/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36CC-4729-9F1B-B97EB47E33DA}"/>
                </c:ext>
              </c:extLst>
            </c:dLbl>
            <c:dLbl>
              <c:idx val="2"/>
              <c:layout>
                <c:manualLayout>
                  <c:x val="2.1875041010498614E-2"/>
                  <c:y val="-6.071210287303854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1" u="none" strike="noStrike" kern="1200" baseline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44E593C-FF6B-40C5-8152-2A914827F2A9}" type="VALUE">
                      <a:rPr lang="en-US" sz="1400" b="1" i="1" smtClean="0">
                        <a:solidFill>
                          <a:schemeClr val="bg2"/>
                        </a:solidFill>
                      </a:rPr>
                      <a:pPr>
                        <a:defRPr sz="1400" b="1" i="1">
                          <a:solidFill>
                            <a:schemeClr val="bg2"/>
                          </a:solidFill>
                        </a:defRPr>
                      </a:pPr>
                      <a:t>[ЗНАЧЕНИЕ]</a:t>
                    </a:fld>
                    <a:r>
                      <a:rPr lang="en-US" sz="1400" b="1" i="1" dirty="0">
                        <a:solidFill>
                          <a:schemeClr val="bg2"/>
                        </a:solidFill>
                      </a:rPr>
                      <a:t> 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1" u="none" strike="noStrike" kern="1200" baseline="0">
                      <a:solidFill>
                        <a:schemeClr val="bg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17667322834642E-2"/>
                      <c:h val="3.193241469816272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36CC-4729-9F1B-B97EB47E33DA}"/>
                </c:ext>
              </c:extLst>
            </c:dLbl>
            <c:dLbl>
              <c:idx val="3"/>
              <c:layout>
                <c:manualLayout>
                  <c:x val="2.6041666666666668E-2"/>
                  <c:y val="-6.304729705628511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1" u="none" strike="noStrike" kern="1200" baseline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817EE11-2BD8-409D-9714-6DA1FE50BACB}" type="VALUE">
                      <a:rPr lang="en-US" sz="1400" b="1" i="1" smtClean="0">
                        <a:solidFill>
                          <a:schemeClr val="bg2"/>
                        </a:solidFill>
                      </a:rPr>
                      <a:pPr>
                        <a:defRPr sz="1400" b="1" i="1">
                          <a:solidFill>
                            <a:schemeClr val="bg2"/>
                          </a:solidFill>
                        </a:defRPr>
                      </a:pPr>
                      <a:t>[ЗНАЧЕНИЕ]</a:t>
                    </a:fld>
                    <a:r>
                      <a:rPr lang="en-US" sz="1400" b="1" i="1" dirty="0">
                        <a:solidFill>
                          <a:schemeClr val="bg2"/>
                        </a:solidFill>
                      </a:rPr>
                      <a:t> 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1" u="none" strike="noStrike" kern="1200" baseline="0">
                      <a:solidFill>
                        <a:schemeClr val="bg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4395833333333331E-2"/>
                      <c:h val="3.6602550501271057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36CC-4729-9F1B-B97EB47E33DA}"/>
                </c:ext>
              </c:extLst>
            </c:dLbl>
            <c:dLbl>
              <c:idx val="4"/>
              <c:layout>
                <c:manualLayout>
                  <c:x val="1.8749999999999999E-2"/>
                  <c:y val="-6.304729705628511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1" u="none" strike="noStrike" kern="1200" baseline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56CBA35-0870-4E9B-9AC5-8ED08972ACDC}" type="VALUE">
                      <a:rPr lang="en-US" sz="1400" b="1" i="1" smtClean="0">
                        <a:solidFill>
                          <a:schemeClr val="bg2"/>
                        </a:solidFill>
                      </a:rPr>
                      <a:pPr>
                        <a:defRPr sz="1400" b="1" i="1">
                          <a:solidFill>
                            <a:schemeClr val="bg2"/>
                          </a:solidFill>
                        </a:defRPr>
                      </a:pPr>
                      <a:t>[ЗНАЧЕНИЕ]</a:t>
                    </a:fld>
                    <a:r>
                      <a:rPr lang="en-US" sz="1400" b="1" i="1" dirty="0">
                        <a:solidFill>
                          <a:schemeClr val="bg2"/>
                        </a:solidFill>
                      </a:rPr>
                      <a:t> 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1" u="none" strike="noStrike" kern="1200" baseline="0">
                      <a:solidFill>
                        <a:schemeClr val="bg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8859333989501312E-2"/>
                      <c:h val="3.893763557742976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36CC-4729-9F1B-B97EB47E33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1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Межбюджетные трансферты и субвенции</c:v>
                </c:pt>
                <c:pt idx="3">
                  <c:v>Дотация</c:v>
                </c:pt>
                <c:pt idx="4">
                  <c:v>Всего доходов</c:v>
                </c:pt>
              </c:strCache>
            </c:strRef>
          </c:cat>
          <c:val>
            <c:numRef>
              <c:f>Лист1!$C$2:$C$6</c:f>
              <c:numCache>
                <c:formatCode>0.0</c:formatCode>
                <c:ptCount val="5"/>
                <c:pt idx="0">
                  <c:v>24.316429249762585</c:v>
                </c:pt>
                <c:pt idx="1">
                  <c:v>5.4845204178537514</c:v>
                </c:pt>
                <c:pt idx="2">
                  <c:v>6.9147198480531813</c:v>
                </c:pt>
                <c:pt idx="3">
                  <c:v>63.284330484330475</c:v>
                </c:pt>
                <c:pt idx="4" formatCode="General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6CC-4729-9F1B-B97EB47E33D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137962015"/>
        <c:axId val="2120577679"/>
        <c:axId val="1880952223"/>
      </c:bar3DChart>
      <c:catAx>
        <c:axId val="21379620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1" i="1" u="none" strike="noStrike" kern="1200" baseline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120577679"/>
        <c:crosses val="autoZero"/>
        <c:auto val="1"/>
        <c:lblAlgn val="ctr"/>
        <c:lblOffset val="100"/>
        <c:noMultiLvlLbl val="0"/>
      </c:catAx>
      <c:valAx>
        <c:axId val="2120577679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2137962015"/>
        <c:crosses val="autoZero"/>
        <c:crossBetween val="between"/>
      </c:valAx>
      <c:serAx>
        <c:axId val="1880952223"/>
        <c:scaling>
          <c:orientation val="minMax"/>
        </c:scaling>
        <c:delete val="1"/>
        <c:axPos val="b"/>
        <c:majorTickMark val="none"/>
        <c:minorTickMark val="none"/>
        <c:tickLblPos val="nextTo"/>
        <c:crossAx val="2120577679"/>
        <c:crosses val="autoZero"/>
      </c:ser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tx1">
        <a:lumMod val="65000"/>
      </a:schemeClr>
    </a:solidFill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1" u="none" strike="noStrike" kern="1200" cap="none" spc="0" baseline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0" cap="none" spc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sz="2400" b="1" cap="none" spc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Первоочередные расходы</a:t>
            </a:r>
            <a:r>
              <a:rPr lang="ru-RU" sz="2400" b="1" cap="none" spc="0" baseline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400" b="1" cap="none" spc="0" baseline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1400" b="1" cap="none" spc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39506752426874098"/>
          <c:y val="1.6064170116841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1" u="none" strike="noStrike" kern="1200" cap="none" spc="0" baseline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3223188284562579"/>
          <c:y val="5.0803307549714335E-2"/>
          <c:w val="0.45751982809550945"/>
          <c:h val="0.9224229363811283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Первоочередные расходы</c:v>
                </c:pt>
              </c:strCache>
            </c:strRef>
          </c:tx>
          <c:spPr>
            <a:ln>
              <a:solidFill>
                <a:schemeClr val="accent3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h="139700"/>
            </a:sp3d>
          </c:spPr>
          <c:explosion val="8"/>
          <c:dPt>
            <c:idx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>
              <c:ext xmlns:c16="http://schemas.microsoft.com/office/drawing/2014/chart" uri="{C3380CC4-5D6E-409C-BE32-E72D297353CC}">
                <c16:uniqueId val="{00000006-1046-4462-ACEE-CAF0E8EB536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>
              <c:ext xmlns:c16="http://schemas.microsoft.com/office/drawing/2014/chart" uri="{C3380CC4-5D6E-409C-BE32-E72D297353CC}">
                <c16:uniqueId val="{00000005-1046-4462-ACEE-CAF0E8EB536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>
              <c:ext xmlns:c16="http://schemas.microsoft.com/office/drawing/2014/chart" uri="{C3380CC4-5D6E-409C-BE32-E72D297353CC}">
                <c16:uniqueId val="{00000007-1046-4462-ACEE-CAF0E8EB536B}"/>
              </c:ext>
            </c:extLst>
          </c:dPt>
          <c:dPt>
            <c:idx val="3"/>
            <c:bubble3D val="0"/>
            <c:spPr>
              <a:solidFill>
                <a:schemeClr val="accent1"/>
              </a:solidFill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>
              <c:ext xmlns:c16="http://schemas.microsoft.com/office/drawing/2014/chart" uri="{C3380CC4-5D6E-409C-BE32-E72D297353CC}">
                <c16:uniqueId val="{00000008-1046-4462-ACEE-CAF0E8EB536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>
              <c:ext xmlns:c16="http://schemas.microsoft.com/office/drawing/2014/chart" uri="{C3380CC4-5D6E-409C-BE32-E72D297353CC}">
                <c16:uniqueId val="{0000000A-1046-4462-ACEE-CAF0E8EB536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>
              <c:ext xmlns:c16="http://schemas.microsoft.com/office/drawing/2014/chart" uri="{C3380CC4-5D6E-409C-BE32-E72D297353CC}">
                <c16:uniqueId val="{00000009-1046-4462-ACEE-CAF0E8EB536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>
              <c:ext xmlns:c16="http://schemas.microsoft.com/office/drawing/2014/chart" uri="{C3380CC4-5D6E-409C-BE32-E72D297353CC}">
                <c16:uniqueId val="{0000000D-B0C6-47A1-BCEE-6D02A2B311E9}"/>
              </c:ext>
            </c:extLst>
          </c:dPt>
          <c:dLbls>
            <c:dLbl>
              <c:idx val="0"/>
              <c:layout>
                <c:manualLayout>
                  <c:x val="-0.13000140876901103"/>
                  <c:y val="-0.18949077297886355"/>
                </c:manualLayout>
              </c:layout>
              <c:tx>
                <c:rich>
                  <a:bodyPr/>
                  <a:lstStyle/>
                  <a:p>
                    <a:fld id="{B512E905-A9B2-4B8E-899C-3EA5DA79DFFF}" type="VALUE">
                      <a:rPr lang="en-US" sz="1800" smtClean="0"/>
                      <a:pPr/>
                      <a:t>[ЗНАЧЕНИЕ]</a:t>
                    </a:fld>
                    <a:endParaRPr lang="en-US" sz="1800" dirty="0"/>
                  </a:p>
                  <a:p>
                    <a:r>
                      <a:rPr lang="en-US" dirty="0">
                        <a:effectLst/>
                      </a:rPr>
                      <a:t>(</a:t>
                    </a:r>
                    <a:r>
                      <a:rPr lang="en-US" sz="1400" dirty="0">
                        <a:effectLst/>
                      </a:rPr>
                      <a:t>62,5 %</a:t>
                    </a:r>
                    <a:r>
                      <a:rPr lang="en-US" dirty="0">
                        <a:effectLst/>
                      </a:rPr>
                      <a:t>)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1046-4462-ACEE-CAF0E8EB536B}"/>
                </c:ext>
              </c:extLst>
            </c:dLbl>
            <c:dLbl>
              <c:idx val="1"/>
              <c:layout>
                <c:manualLayout>
                  <c:x val="-3.5080764467203033E-3"/>
                  <c:y val="7.4523459727110677E-2"/>
                </c:manualLayout>
              </c:layout>
              <c:tx>
                <c:rich>
                  <a:bodyPr/>
                  <a:lstStyle/>
                  <a:p>
                    <a:fld id="{499ADB27-9E40-4B76-A2A0-EC694CD891D8}" type="VALUE">
                      <a:rPr lang="en-US" sz="1800" smtClean="0"/>
                      <a:pPr/>
                      <a:t>[ЗНАЧЕНИЕ]</a:t>
                    </a:fld>
                    <a:endParaRPr lang="en-US" sz="1800" dirty="0"/>
                  </a:p>
                  <a:p>
                    <a:r>
                      <a:rPr lang="en-US" dirty="0">
                        <a:effectLst/>
                      </a:rPr>
                      <a:t>(1,0</a:t>
                    </a:r>
                    <a:r>
                      <a:rPr lang="en-US" sz="1400" dirty="0">
                        <a:effectLst/>
                      </a:rPr>
                      <a:t>%</a:t>
                    </a:r>
                    <a:r>
                      <a:rPr lang="en-US" dirty="0">
                        <a:effectLst/>
                      </a:rPr>
                      <a:t>)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046-4462-ACEE-CAF0E8EB536B}"/>
                </c:ext>
              </c:extLst>
            </c:dLbl>
            <c:dLbl>
              <c:idx val="2"/>
              <c:layout>
                <c:manualLayout>
                  <c:x val="-4.745293447700101E-2"/>
                  <c:y val="-2.9522488926026279E-2"/>
                </c:manualLayout>
              </c:layout>
              <c:tx>
                <c:rich>
                  <a:bodyPr/>
                  <a:lstStyle/>
                  <a:p>
                    <a:fld id="{377B4A35-5AB2-450E-9EBA-4E36C7A2F367}" type="VALUE">
                      <a:rPr lang="en-US" sz="1800" smtClean="0"/>
                      <a:pPr/>
                      <a:t>[ЗНАЧЕНИЕ]</a:t>
                    </a:fld>
                    <a:endParaRPr lang="en-US" sz="1800" dirty="0"/>
                  </a:p>
                  <a:p>
                    <a:r>
                      <a:rPr lang="en-US" dirty="0">
                        <a:effectLst/>
                      </a:rPr>
                      <a:t>(</a:t>
                    </a:r>
                    <a:r>
                      <a:rPr lang="en-US" sz="1400" dirty="0">
                        <a:effectLst/>
                      </a:rPr>
                      <a:t>2,2 %)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046-4462-ACEE-CAF0E8EB536B}"/>
                </c:ext>
              </c:extLst>
            </c:dLbl>
            <c:dLbl>
              <c:idx val="3"/>
              <c:layout>
                <c:manualLayout>
                  <c:x val="-1.5609643860220389E-2"/>
                  <c:y val="-0.11218895247947702"/>
                </c:manualLayout>
              </c:layout>
              <c:tx>
                <c:rich>
                  <a:bodyPr/>
                  <a:lstStyle/>
                  <a:p>
                    <a:fld id="{186EB4D4-BBC6-4224-89FB-699EC9DDE966}" type="VALUE">
                      <a:rPr lang="en-US" sz="1800" smtClean="0"/>
                      <a:pPr/>
                      <a:t>[ЗНАЧЕНИЕ]</a:t>
                    </a:fld>
                    <a:endParaRPr lang="en-US" sz="1800" dirty="0"/>
                  </a:p>
                  <a:p>
                    <a:r>
                      <a:rPr lang="en-US" dirty="0">
                        <a:effectLst/>
                      </a:rPr>
                      <a:t>(</a:t>
                    </a:r>
                    <a:r>
                      <a:rPr lang="en-US" sz="1400" dirty="0">
                        <a:solidFill>
                          <a:schemeClr val="bg1"/>
                        </a:solidFill>
                        <a:effectLst/>
                      </a:rPr>
                      <a:t>8,5%</a:t>
                    </a:r>
                    <a:r>
                      <a:rPr lang="en-US" dirty="0">
                        <a:effectLst/>
                      </a:rPr>
                      <a:t>)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1046-4462-ACEE-CAF0E8EB536B}"/>
                </c:ext>
              </c:extLst>
            </c:dLbl>
            <c:dLbl>
              <c:idx val="4"/>
              <c:layout>
                <c:manualLayout>
                  <c:x val="8.1499877136388815E-3"/>
                  <c:y val="-3.2119020519027208E-2"/>
                </c:manualLayout>
              </c:layout>
              <c:tx>
                <c:rich>
                  <a:bodyPr/>
                  <a:lstStyle/>
                  <a:p>
                    <a:fld id="{EFEDF399-3D12-4042-B493-8C201D9FC7C0}" type="VALUE">
                      <a:rPr lang="en-US" sz="1800" smtClean="0"/>
                      <a:pPr/>
                      <a:t>[ЗНАЧЕНИЕ]</a:t>
                    </a:fld>
                    <a:endParaRPr lang="en-US" sz="1800" dirty="0"/>
                  </a:p>
                  <a:p>
                    <a:r>
                      <a:rPr lang="en-US" dirty="0">
                        <a:effectLst/>
                      </a:rPr>
                      <a:t>(</a:t>
                    </a:r>
                    <a:r>
                      <a:rPr lang="en-US" sz="1400" dirty="0">
                        <a:effectLst/>
                      </a:rPr>
                      <a:t>6,2 %</a:t>
                    </a:r>
                    <a:r>
                      <a:rPr lang="en-US" dirty="0">
                        <a:effectLst/>
                      </a:rPr>
                      <a:t>)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1046-4462-ACEE-CAF0E8EB536B}"/>
                </c:ext>
              </c:extLst>
            </c:dLbl>
            <c:dLbl>
              <c:idx val="5"/>
              <c:layout>
                <c:manualLayout>
                  <c:x val="1.5480292153982089E-2"/>
                  <c:y val="-4.8290369184798183E-2"/>
                </c:manualLayout>
              </c:layout>
              <c:tx>
                <c:rich>
                  <a:bodyPr/>
                  <a:lstStyle/>
                  <a:p>
                    <a:fld id="{B22934CF-1239-47DE-B49E-6CAE5DAD68F1}" type="VALUE">
                      <a:rPr lang="en-US" sz="1800" smtClean="0"/>
                      <a:pPr/>
                      <a:t>[ЗНАЧЕНИЕ]</a:t>
                    </a:fld>
                    <a:endParaRPr lang="en-US" sz="1800" dirty="0"/>
                  </a:p>
                  <a:p>
                    <a:r>
                      <a:rPr lang="en-US" dirty="0">
                        <a:effectLst/>
                      </a:rPr>
                      <a:t>(</a:t>
                    </a:r>
                    <a:r>
                      <a:rPr lang="en-US" sz="1400" dirty="0">
                        <a:effectLst/>
                      </a:rPr>
                      <a:t>3,7 %)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1046-4462-ACEE-CAF0E8EB536B}"/>
                </c:ext>
              </c:extLst>
            </c:dLbl>
            <c:spPr>
              <a:solidFill>
                <a:schemeClr val="tx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1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Заработная плата с начислениями</c:v>
                </c:pt>
                <c:pt idx="1">
                  <c:v>Лекарственные средства и изделия мед.назначения</c:v>
                </c:pt>
                <c:pt idx="2">
                  <c:v>Продукты питания</c:v>
                </c:pt>
                <c:pt idx="3">
                  <c:v>Коммунальные услуги</c:v>
                </c:pt>
                <c:pt idx="4">
                  <c:v>Субсидии ЖКХ, твердое топливо и транспорт</c:v>
                </c:pt>
                <c:pt idx="5">
                  <c:v>Текущие и капитальные трансферты населению</c:v>
                </c:pt>
                <c:pt idx="6">
                  <c:v>Обслуживание государственного долга</c:v>
                </c:pt>
              </c:strCache>
            </c:strRef>
          </c:cat>
          <c:val>
            <c:numRef>
              <c:f>Лист1!$B$2:$B$8</c:f>
              <c:numCache>
                <c:formatCode>#,##0.00</c:formatCode>
                <c:ptCount val="7"/>
                <c:pt idx="0">
                  <c:v>15575.5</c:v>
                </c:pt>
                <c:pt idx="1">
                  <c:v>258.3</c:v>
                </c:pt>
                <c:pt idx="2">
                  <c:v>555.5</c:v>
                </c:pt>
                <c:pt idx="3">
                  <c:v>2106.3000000000002</c:v>
                </c:pt>
                <c:pt idx="4">
                  <c:v>1548.2</c:v>
                </c:pt>
                <c:pt idx="5">
                  <c:v>911</c:v>
                </c:pt>
                <c:pt idx="6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46-4462-ACEE-CAF0E8EB536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1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66A79B-71D6-4C4F-86E4-16617DD0575E}" type="doc">
      <dgm:prSet loTypeId="urn:microsoft.com/office/officeart/2008/layout/PictureAccent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D3A7847-3C82-42A2-B63E-148EC93004CF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3600" b="1" i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rPr>
            <a:t>ВСЕГО РАСХОДЫ – 24 901,0  тыс. рублей </a:t>
          </a:r>
        </a:p>
      </dgm:t>
    </dgm:pt>
    <dgm:pt modelId="{1F396BE8-BCEC-49EA-9BA1-E61036F3C7FF}" type="parTrans" cxnId="{6ADE4336-40CC-4F84-BFD5-701D609C6BF5}">
      <dgm:prSet/>
      <dgm:spPr/>
      <dgm:t>
        <a:bodyPr/>
        <a:lstStyle/>
        <a:p>
          <a:endParaRPr lang="ru-RU"/>
        </a:p>
      </dgm:t>
    </dgm:pt>
    <dgm:pt modelId="{17AD9C99-DCAB-4022-8313-A048604D73BA}" type="sibTrans" cxnId="{6ADE4336-40CC-4F84-BFD5-701D609C6BF5}">
      <dgm:prSet/>
      <dgm:spPr/>
      <dgm:t>
        <a:bodyPr/>
        <a:lstStyle/>
        <a:p>
          <a:endParaRPr lang="ru-RU"/>
        </a:p>
      </dgm:t>
    </dgm:pt>
    <dgm:pt modelId="{09F95BE9-F416-4C39-97F6-238644CBD2D8}">
      <dgm:prSet phldrT="[Текст]"/>
      <dgm:spPr>
        <a:solidFill>
          <a:srgbClr val="00B0F0"/>
        </a:solidFill>
      </dgm:spPr>
      <dgm:t>
        <a:bodyPr/>
        <a:lstStyle/>
        <a:p>
          <a:r>
            <a:rPr lang="ru-RU" b="1" i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rPr>
            <a:t>Программные расходы – 89,6 % </a:t>
          </a:r>
        </a:p>
      </dgm:t>
    </dgm:pt>
    <dgm:pt modelId="{0EC2BF3F-1922-41C0-BAC6-D87F644101D2}" type="parTrans" cxnId="{C9056055-757B-4A16-8270-4258200F5986}">
      <dgm:prSet/>
      <dgm:spPr/>
      <dgm:t>
        <a:bodyPr/>
        <a:lstStyle/>
        <a:p>
          <a:endParaRPr lang="ru-RU"/>
        </a:p>
      </dgm:t>
    </dgm:pt>
    <dgm:pt modelId="{C98DC4C2-0414-4B45-8E38-B8A706BC00EE}" type="sibTrans" cxnId="{C9056055-757B-4A16-8270-4258200F5986}">
      <dgm:prSet/>
      <dgm:spPr/>
      <dgm:t>
        <a:bodyPr/>
        <a:lstStyle/>
        <a:p>
          <a:endParaRPr lang="ru-RU"/>
        </a:p>
      </dgm:t>
    </dgm:pt>
    <dgm:pt modelId="{EC3BF15A-8BE7-4BD0-BDE7-6B117BD8D7C9}">
      <dgm:prSet phldrT="[Текст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b="1" i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rPr>
            <a:t>Непрограммные расходы – </a:t>
          </a:r>
          <a:r>
            <a:rPr lang="en-US" b="1" i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rPr>
            <a:t>1</a:t>
          </a:r>
          <a:r>
            <a:rPr lang="ru-RU" b="1" i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rPr>
            <a:t>0,4 % </a:t>
          </a:r>
        </a:p>
      </dgm:t>
    </dgm:pt>
    <dgm:pt modelId="{5D7C257B-73D3-47A4-9DD8-8D4FA00B4279}" type="parTrans" cxnId="{1708B61F-9860-446D-B443-4F6EE720F3BE}">
      <dgm:prSet/>
      <dgm:spPr/>
      <dgm:t>
        <a:bodyPr/>
        <a:lstStyle/>
        <a:p>
          <a:endParaRPr lang="ru-RU"/>
        </a:p>
      </dgm:t>
    </dgm:pt>
    <dgm:pt modelId="{4A139D38-C5D7-4133-BBB6-E5D6188A936C}" type="sibTrans" cxnId="{1708B61F-9860-446D-B443-4F6EE720F3BE}">
      <dgm:prSet/>
      <dgm:spPr/>
      <dgm:t>
        <a:bodyPr/>
        <a:lstStyle/>
        <a:p>
          <a:endParaRPr lang="ru-RU"/>
        </a:p>
      </dgm:t>
    </dgm:pt>
    <dgm:pt modelId="{95B320EB-6963-4AA7-A1EE-4A5C2EAE72D5}" type="pres">
      <dgm:prSet presAssocID="{8266A79B-71D6-4C4F-86E4-16617DD0575E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FA4BC0BA-0069-47A3-9163-00ABF516B7BB}" type="pres">
      <dgm:prSet presAssocID="{ED3A7847-3C82-42A2-B63E-148EC93004CF}" presName="root" presStyleCnt="0">
        <dgm:presLayoutVars>
          <dgm:chMax/>
          <dgm:chPref val="4"/>
        </dgm:presLayoutVars>
      </dgm:prSet>
      <dgm:spPr/>
    </dgm:pt>
    <dgm:pt modelId="{CAE3C821-3D88-484F-A72F-CB095781491F}" type="pres">
      <dgm:prSet presAssocID="{ED3A7847-3C82-42A2-B63E-148EC93004CF}" presName="rootComposite" presStyleCnt="0">
        <dgm:presLayoutVars/>
      </dgm:prSet>
      <dgm:spPr/>
    </dgm:pt>
    <dgm:pt modelId="{DB52F3D3-07FA-4CBF-A158-4293CE18C72D}" type="pres">
      <dgm:prSet presAssocID="{ED3A7847-3C82-42A2-B63E-148EC93004CF}" presName="rootText" presStyleLbl="node0" presStyleIdx="0" presStyleCnt="1" custLinFactNeighborX="-465" custLinFactNeighborY="-23208">
        <dgm:presLayoutVars>
          <dgm:chMax/>
          <dgm:chPref val="4"/>
        </dgm:presLayoutVars>
      </dgm:prSet>
      <dgm:spPr/>
    </dgm:pt>
    <dgm:pt modelId="{7B6741F4-D0AE-4ECE-B63F-CE8C400CFA55}" type="pres">
      <dgm:prSet presAssocID="{ED3A7847-3C82-42A2-B63E-148EC93004CF}" presName="childShape" presStyleCnt="0">
        <dgm:presLayoutVars>
          <dgm:chMax val="0"/>
          <dgm:chPref val="0"/>
        </dgm:presLayoutVars>
      </dgm:prSet>
      <dgm:spPr/>
    </dgm:pt>
    <dgm:pt modelId="{825C870C-CD78-44C5-89C8-8C4F1DF26A0C}" type="pres">
      <dgm:prSet presAssocID="{09F95BE9-F416-4C39-97F6-238644CBD2D8}" presName="childComposite" presStyleCnt="0">
        <dgm:presLayoutVars>
          <dgm:chMax val="0"/>
          <dgm:chPref val="0"/>
        </dgm:presLayoutVars>
      </dgm:prSet>
      <dgm:spPr/>
    </dgm:pt>
    <dgm:pt modelId="{982255E4-8509-4671-A8F4-42748B544EC3}" type="pres">
      <dgm:prSet presAssocID="{09F95BE9-F416-4C39-97F6-238644CBD2D8}" presName="Image" presStyleLbl="node1" presStyleIdx="0" presStyleCnt="2" custScaleY="23083" custLinFactNeighborX="-34830" custLinFactNeighborY="-769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7000" b="-107000"/>
          </a:stretch>
        </a:blipFill>
      </dgm:spPr>
    </dgm:pt>
    <dgm:pt modelId="{FEFCE05B-9D79-42E3-A769-0E3B4E1CA663}" type="pres">
      <dgm:prSet presAssocID="{09F95BE9-F416-4C39-97F6-238644CBD2D8}" presName="childText" presStyleLbl="lnNode1" presStyleIdx="0" presStyleCnt="2" custScaleX="76535" custLinFactNeighborX="-16139" custLinFactNeighborY="-5570">
        <dgm:presLayoutVars>
          <dgm:chMax val="0"/>
          <dgm:chPref val="0"/>
          <dgm:bulletEnabled val="1"/>
        </dgm:presLayoutVars>
      </dgm:prSet>
      <dgm:spPr/>
    </dgm:pt>
    <dgm:pt modelId="{AEFB7975-BB29-4220-89DB-E26C1C0BE867}" type="pres">
      <dgm:prSet presAssocID="{EC3BF15A-8BE7-4BD0-BDE7-6B117BD8D7C9}" presName="childComposite" presStyleCnt="0">
        <dgm:presLayoutVars>
          <dgm:chMax val="0"/>
          <dgm:chPref val="0"/>
        </dgm:presLayoutVars>
      </dgm:prSet>
      <dgm:spPr/>
    </dgm:pt>
    <dgm:pt modelId="{82427AE9-8ACE-4F54-9DEA-E7233F9184EA}" type="pres">
      <dgm:prSet presAssocID="{EC3BF15A-8BE7-4BD0-BDE7-6B117BD8D7C9}" presName="Image" presStyleLbl="node1" presStyleIdx="1" presStyleCnt="2" custScaleY="33836" custLinFactX="12053" custLinFactNeighborX="100000" custLinFactNeighborY="250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7000" b="-57000"/>
          </a:stretch>
        </a:blipFill>
      </dgm:spPr>
    </dgm:pt>
    <dgm:pt modelId="{F719ADAB-77DE-4B88-9B26-176224F440FD}" type="pres">
      <dgm:prSet presAssocID="{EC3BF15A-8BE7-4BD0-BDE7-6B117BD8D7C9}" presName="childText" presStyleLbl="lnNode1" presStyleIdx="1" presStyleCnt="2" custScaleX="79864" custLinFactNeighborX="3058" custLinFactNeighborY="2785">
        <dgm:presLayoutVars>
          <dgm:chMax val="0"/>
          <dgm:chPref val="0"/>
          <dgm:bulletEnabled val="1"/>
        </dgm:presLayoutVars>
      </dgm:prSet>
      <dgm:spPr/>
    </dgm:pt>
  </dgm:ptLst>
  <dgm:cxnLst>
    <dgm:cxn modelId="{1708B61F-9860-446D-B443-4F6EE720F3BE}" srcId="{ED3A7847-3C82-42A2-B63E-148EC93004CF}" destId="{EC3BF15A-8BE7-4BD0-BDE7-6B117BD8D7C9}" srcOrd="1" destOrd="0" parTransId="{5D7C257B-73D3-47A4-9DD8-8D4FA00B4279}" sibTransId="{4A139D38-C5D7-4133-BBB6-E5D6188A936C}"/>
    <dgm:cxn modelId="{6ADE4336-40CC-4F84-BFD5-701D609C6BF5}" srcId="{8266A79B-71D6-4C4F-86E4-16617DD0575E}" destId="{ED3A7847-3C82-42A2-B63E-148EC93004CF}" srcOrd="0" destOrd="0" parTransId="{1F396BE8-BCEC-49EA-9BA1-E61036F3C7FF}" sibTransId="{17AD9C99-DCAB-4022-8313-A048604D73BA}"/>
    <dgm:cxn modelId="{0E75655B-7E0B-4ADA-9FFF-1960BCC7A588}" type="presOf" srcId="{09F95BE9-F416-4C39-97F6-238644CBD2D8}" destId="{FEFCE05B-9D79-42E3-A769-0E3B4E1CA663}" srcOrd="0" destOrd="0" presId="urn:microsoft.com/office/officeart/2008/layout/PictureAccentList"/>
    <dgm:cxn modelId="{C9056055-757B-4A16-8270-4258200F5986}" srcId="{ED3A7847-3C82-42A2-B63E-148EC93004CF}" destId="{09F95BE9-F416-4C39-97F6-238644CBD2D8}" srcOrd="0" destOrd="0" parTransId="{0EC2BF3F-1922-41C0-BAC6-D87F644101D2}" sibTransId="{C98DC4C2-0414-4B45-8E38-B8A706BC00EE}"/>
    <dgm:cxn modelId="{EA28035A-C7CE-4751-BDA9-FA1894BF40F4}" type="presOf" srcId="{EC3BF15A-8BE7-4BD0-BDE7-6B117BD8D7C9}" destId="{F719ADAB-77DE-4B88-9B26-176224F440FD}" srcOrd="0" destOrd="0" presId="urn:microsoft.com/office/officeart/2008/layout/PictureAccentList"/>
    <dgm:cxn modelId="{D6E55882-9804-4DBC-854A-0B4F50A48005}" type="presOf" srcId="{8266A79B-71D6-4C4F-86E4-16617DD0575E}" destId="{95B320EB-6963-4AA7-A1EE-4A5C2EAE72D5}" srcOrd="0" destOrd="0" presId="urn:microsoft.com/office/officeart/2008/layout/PictureAccentList"/>
    <dgm:cxn modelId="{1BD980A2-1CFC-4FD7-9638-E0CDA8B84DF6}" type="presOf" srcId="{ED3A7847-3C82-42A2-B63E-148EC93004CF}" destId="{DB52F3D3-07FA-4CBF-A158-4293CE18C72D}" srcOrd="0" destOrd="0" presId="urn:microsoft.com/office/officeart/2008/layout/PictureAccentList"/>
    <dgm:cxn modelId="{4755698D-50C3-44DE-AD58-FD56D1FD81C3}" type="presParOf" srcId="{95B320EB-6963-4AA7-A1EE-4A5C2EAE72D5}" destId="{FA4BC0BA-0069-47A3-9163-00ABF516B7BB}" srcOrd="0" destOrd="0" presId="urn:microsoft.com/office/officeart/2008/layout/PictureAccentList"/>
    <dgm:cxn modelId="{9B387CAF-5428-48DB-BCE1-910A19E74B2C}" type="presParOf" srcId="{FA4BC0BA-0069-47A3-9163-00ABF516B7BB}" destId="{CAE3C821-3D88-484F-A72F-CB095781491F}" srcOrd="0" destOrd="0" presId="urn:microsoft.com/office/officeart/2008/layout/PictureAccentList"/>
    <dgm:cxn modelId="{ABE22EB9-4813-4600-A4A2-A15B542E23F6}" type="presParOf" srcId="{CAE3C821-3D88-484F-A72F-CB095781491F}" destId="{DB52F3D3-07FA-4CBF-A158-4293CE18C72D}" srcOrd="0" destOrd="0" presId="urn:microsoft.com/office/officeart/2008/layout/PictureAccentList"/>
    <dgm:cxn modelId="{251AE161-5A28-4784-898E-3651B730CAEA}" type="presParOf" srcId="{FA4BC0BA-0069-47A3-9163-00ABF516B7BB}" destId="{7B6741F4-D0AE-4ECE-B63F-CE8C400CFA55}" srcOrd="1" destOrd="0" presId="urn:microsoft.com/office/officeart/2008/layout/PictureAccentList"/>
    <dgm:cxn modelId="{8FB7FF9E-6BB7-485D-979A-96F89206BD80}" type="presParOf" srcId="{7B6741F4-D0AE-4ECE-B63F-CE8C400CFA55}" destId="{825C870C-CD78-44C5-89C8-8C4F1DF26A0C}" srcOrd="0" destOrd="0" presId="urn:microsoft.com/office/officeart/2008/layout/PictureAccentList"/>
    <dgm:cxn modelId="{F8CBDD85-0045-4814-8E0A-FE79B7FBDDEC}" type="presParOf" srcId="{825C870C-CD78-44C5-89C8-8C4F1DF26A0C}" destId="{982255E4-8509-4671-A8F4-42748B544EC3}" srcOrd="0" destOrd="0" presId="urn:microsoft.com/office/officeart/2008/layout/PictureAccentList"/>
    <dgm:cxn modelId="{A452C464-A062-43FF-BB2B-4B45F709F070}" type="presParOf" srcId="{825C870C-CD78-44C5-89C8-8C4F1DF26A0C}" destId="{FEFCE05B-9D79-42E3-A769-0E3B4E1CA663}" srcOrd="1" destOrd="0" presId="urn:microsoft.com/office/officeart/2008/layout/PictureAccentList"/>
    <dgm:cxn modelId="{2CF47755-82C2-4326-AA16-21A5EB421719}" type="presParOf" srcId="{7B6741F4-D0AE-4ECE-B63F-CE8C400CFA55}" destId="{AEFB7975-BB29-4220-89DB-E26C1C0BE867}" srcOrd="1" destOrd="0" presId="urn:microsoft.com/office/officeart/2008/layout/PictureAccentList"/>
    <dgm:cxn modelId="{5053ADCC-2F96-4764-BC48-3EFFDE078BEE}" type="presParOf" srcId="{AEFB7975-BB29-4220-89DB-E26C1C0BE867}" destId="{82427AE9-8ACE-4F54-9DEA-E7233F9184EA}" srcOrd="0" destOrd="0" presId="urn:microsoft.com/office/officeart/2008/layout/PictureAccentList"/>
    <dgm:cxn modelId="{01F3B72F-0E39-4EF5-92AE-113B2DF0566D}" type="presParOf" srcId="{AEFB7975-BB29-4220-89DB-E26C1C0BE867}" destId="{F719ADAB-77DE-4B88-9B26-176224F440FD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52F3D3-07FA-4CBF-A158-4293CE18C72D}">
      <dsp:nvSpPr>
        <dsp:cNvPr id="0" name=""/>
        <dsp:cNvSpPr/>
      </dsp:nvSpPr>
      <dsp:spPr>
        <a:xfrm>
          <a:off x="0" y="150115"/>
          <a:ext cx="10833870" cy="1273029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b="1" i="1" kern="1200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rPr>
            <a:t>ВСЕГО РАСХОДЫ – 24 901,0  тыс. рублей </a:t>
          </a:r>
        </a:p>
      </dsp:txBody>
      <dsp:txXfrm>
        <a:off x="37286" y="187401"/>
        <a:ext cx="10759298" cy="1198457"/>
      </dsp:txXfrm>
    </dsp:sp>
    <dsp:sp modelId="{982255E4-8509-4671-A8F4-42748B544EC3}">
      <dsp:nvSpPr>
        <dsp:cNvPr id="0" name=""/>
        <dsp:cNvSpPr/>
      </dsp:nvSpPr>
      <dsp:spPr>
        <a:xfrm>
          <a:off x="191920" y="2339375"/>
          <a:ext cx="1273029" cy="293853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7000" b="-107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FCE05B-9D79-42E3-A769-0E3B4E1CA663}">
      <dsp:nvSpPr>
        <dsp:cNvPr id="0" name=""/>
        <dsp:cNvSpPr/>
      </dsp:nvSpPr>
      <dsp:spPr>
        <a:xfrm>
          <a:off x="1566794" y="1876827"/>
          <a:ext cx="7258931" cy="1273029"/>
        </a:xfrm>
        <a:prstGeom prst="roundRect">
          <a:avLst>
            <a:gd name="adj" fmla="val 16670"/>
          </a:avLst>
        </a:prstGeom>
        <a:solidFill>
          <a:srgbClr val="00B0F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b="1" i="1" kern="1200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rPr>
            <a:t>Программные расходы – 89,6 % </a:t>
          </a:r>
        </a:p>
      </dsp:txBody>
      <dsp:txXfrm>
        <a:off x="1628949" y="1938982"/>
        <a:ext cx="7134621" cy="1148719"/>
      </dsp:txXfrm>
    </dsp:sp>
    <dsp:sp modelId="{82427AE9-8ACE-4F54-9DEA-E7233F9184EA}">
      <dsp:nvSpPr>
        <dsp:cNvPr id="0" name=""/>
        <dsp:cNvSpPr/>
      </dsp:nvSpPr>
      <dsp:spPr>
        <a:xfrm>
          <a:off x="1903915" y="3826598"/>
          <a:ext cx="1273029" cy="430742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7000" b="-57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19ADAB-77DE-4B88-9B26-176224F440FD}">
      <dsp:nvSpPr>
        <dsp:cNvPr id="0" name=""/>
        <dsp:cNvSpPr/>
      </dsp:nvSpPr>
      <dsp:spPr>
        <a:xfrm>
          <a:off x="3071788" y="3408981"/>
          <a:ext cx="7574669" cy="1273029"/>
        </a:xfrm>
        <a:prstGeom prst="roundRect">
          <a:avLst>
            <a:gd name="adj" fmla="val 16670"/>
          </a:avLst>
        </a:prstGeom>
        <a:solidFill>
          <a:schemeClr val="tx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b="1" i="1" kern="1200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rPr>
            <a:t>Непрограммные расходы – </a:t>
          </a:r>
          <a:r>
            <a:rPr lang="en-US" sz="3100" b="1" i="1" kern="1200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rPr>
            <a:t>1</a:t>
          </a:r>
          <a:r>
            <a:rPr lang="ru-RU" sz="3100" b="1" i="1" kern="1200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rPr>
            <a:t>0,4 % </a:t>
          </a:r>
        </a:p>
      </dsp:txBody>
      <dsp:txXfrm>
        <a:off x="3133943" y="3471136"/>
        <a:ext cx="7450359" cy="11487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F656EE-1E4C-40BF-9910-41D5D68357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11219766" cy="4574098"/>
          </a:xfrm>
        </p:spPr>
        <p:txBody>
          <a:bodyPr>
            <a:normAutofit/>
          </a:bodyPr>
          <a:lstStyle/>
          <a:p>
            <a:pPr algn="ctr"/>
            <a:r>
              <a:rPr lang="ru-RU" b="1" i="1" cap="none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итогах исполнения бюджета </a:t>
            </a:r>
            <a:r>
              <a:rPr lang="ru-RU" b="1" i="1" cap="none" dirty="0" err="1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Дрибинского</a:t>
            </a:r>
            <a:r>
              <a:rPr lang="ru-RU" b="1" i="1" cap="none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</a:t>
            </a:r>
            <a:br>
              <a:rPr lang="ru-RU" b="1" i="1" cap="none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cap="none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9 месяцев 2023 года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401A6F6-88E8-41AF-9BCC-ED2C27127D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5318620"/>
            <a:ext cx="6400800" cy="472580"/>
          </a:xfrm>
        </p:spPr>
        <p:txBody>
          <a:bodyPr>
            <a:normAutofit lnSpcReduction="10000"/>
          </a:bodyPr>
          <a:lstStyle/>
          <a:p>
            <a:endParaRPr lang="ru-RU" dirty="0"/>
          </a:p>
          <a:p>
            <a:endParaRPr lang="ru-RU" b="1" i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100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568705-66D3-4E50-8CA1-327527BC5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125836"/>
            <a:ext cx="10976485" cy="1392571"/>
          </a:xfrm>
        </p:spPr>
        <p:txBody>
          <a:bodyPr>
            <a:normAutofit/>
          </a:bodyPr>
          <a:lstStyle/>
          <a:p>
            <a:pPr algn="ctr"/>
            <a:r>
              <a:rPr lang="ru-RU" sz="3200" b="1" i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Средства от приносящей доходы деятельности   </a:t>
            </a:r>
            <a:r>
              <a:rPr lang="ru-RU" sz="1800" b="1" i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sz="1600" b="1" i="1" cap="none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43E72E7-29AC-4EB7-822D-9548F20DB4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1676862"/>
              </p:ext>
            </p:extLst>
          </p:nvPr>
        </p:nvGraphicFramePr>
        <p:xfrm>
          <a:off x="159391" y="1266737"/>
          <a:ext cx="11870421" cy="5360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5360">
                  <a:extLst>
                    <a:ext uri="{9D8B030D-6E8A-4147-A177-3AD203B41FA5}">
                      <a16:colId xmlns:a16="http://schemas.microsoft.com/office/drawing/2014/main" val="1459039173"/>
                    </a:ext>
                  </a:extLst>
                </a:gridCol>
                <a:gridCol w="1314481">
                  <a:extLst>
                    <a:ext uri="{9D8B030D-6E8A-4147-A177-3AD203B41FA5}">
                      <a16:colId xmlns:a16="http://schemas.microsoft.com/office/drawing/2014/main" val="4007772754"/>
                    </a:ext>
                  </a:extLst>
                </a:gridCol>
                <a:gridCol w="1333127">
                  <a:extLst>
                    <a:ext uri="{9D8B030D-6E8A-4147-A177-3AD203B41FA5}">
                      <a16:colId xmlns:a16="http://schemas.microsoft.com/office/drawing/2014/main" val="2387298111"/>
                    </a:ext>
                  </a:extLst>
                </a:gridCol>
                <a:gridCol w="1417028">
                  <a:extLst>
                    <a:ext uri="{9D8B030D-6E8A-4147-A177-3AD203B41FA5}">
                      <a16:colId xmlns:a16="http://schemas.microsoft.com/office/drawing/2014/main" val="150772917"/>
                    </a:ext>
                  </a:extLst>
                </a:gridCol>
                <a:gridCol w="1150350">
                  <a:extLst>
                    <a:ext uri="{9D8B030D-6E8A-4147-A177-3AD203B41FA5}">
                      <a16:colId xmlns:a16="http://schemas.microsoft.com/office/drawing/2014/main" val="2667026069"/>
                    </a:ext>
                  </a:extLst>
                </a:gridCol>
                <a:gridCol w="1113413">
                  <a:extLst>
                    <a:ext uri="{9D8B030D-6E8A-4147-A177-3AD203B41FA5}">
                      <a16:colId xmlns:a16="http://schemas.microsoft.com/office/drawing/2014/main" val="2421772763"/>
                    </a:ext>
                  </a:extLst>
                </a:gridCol>
                <a:gridCol w="1436662">
                  <a:extLst>
                    <a:ext uri="{9D8B030D-6E8A-4147-A177-3AD203B41FA5}">
                      <a16:colId xmlns:a16="http://schemas.microsoft.com/office/drawing/2014/main" val="1253848866"/>
                    </a:ext>
                  </a:extLst>
                </a:gridCol>
              </a:tblGrid>
              <a:tr h="1176709">
                <a:tc rowSpan="2">
                  <a:txBody>
                    <a:bodyPr/>
                    <a:lstStyle/>
                    <a:p>
                      <a:pPr algn="ctr"/>
                      <a:endParaRPr lang="ru-RU" sz="16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6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учреждения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Получено доходов от внебюджетной деятельности </a:t>
                      </a:r>
                    </a:p>
                    <a:p>
                      <a:pPr algn="ctr"/>
                      <a:r>
                        <a:rPr lang="ru-RU" sz="16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9 месяцев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(%)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платных услуг </a:t>
                      </a:r>
                    </a:p>
                    <a:p>
                      <a:pPr algn="ctr"/>
                      <a:r>
                        <a:rPr lang="ru-RU" sz="16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9 месяцев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(%)</a:t>
                      </a:r>
                    </a:p>
                    <a:p>
                      <a:pPr algn="ctr"/>
                      <a:endParaRPr lang="ru-RU" sz="16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59600"/>
                  </a:ext>
                </a:extLst>
              </a:tr>
              <a:tr h="522982">
                <a:tc vMerge="1">
                  <a:txBody>
                    <a:bodyPr/>
                    <a:lstStyle/>
                    <a:p>
                      <a:endParaRPr lang="ru-RU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2022/2023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2022/2023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4049304917"/>
                  </a:ext>
                </a:extLst>
              </a:tr>
              <a:tr h="52298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УЗ «</a:t>
                      </a:r>
                      <a:r>
                        <a:rPr lang="ru-RU" b="1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Дрибинская</a:t>
                      </a:r>
                      <a:r>
                        <a:rPr lang="ru-RU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ЦРБ»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112,6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105,3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93,5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73,1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32285721"/>
                  </a:ext>
                </a:extLst>
              </a:tr>
              <a:tr h="522982">
                <a:tc>
                  <a:txBody>
                    <a:bodyPr/>
                    <a:lstStyle/>
                    <a:p>
                      <a:pPr algn="l"/>
                      <a:r>
                        <a:rPr lang="ru-RU" b="1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Дрибинский</a:t>
                      </a:r>
                      <a:r>
                        <a:rPr lang="ru-RU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ЦФОР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22,8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29,4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128,7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20,9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29,3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140,4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19317477"/>
                  </a:ext>
                </a:extLst>
              </a:tr>
              <a:tr h="522982">
                <a:tc>
                  <a:txBody>
                    <a:bodyPr/>
                    <a:lstStyle/>
                    <a:p>
                      <a:pPr algn="l"/>
                      <a:r>
                        <a:rPr lang="ru-RU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Учреждения культуры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43,2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48,0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111,2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28,7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33,7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117,5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27515448"/>
                  </a:ext>
                </a:extLst>
              </a:tr>
              <a:tr h="522982">
                <a:tc>
                  <a:txBody>
                    <a:bodyPr/>
                    <a:lstStyle/>
                    <a:p>
                      <a:pPr algn="l"/>
                      <a:r>
                        <a:rPr lang="ru-RU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Учреждения образования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101,0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106,8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75476613"/>
                  </a:ext>
                </a:extLst>
              </a:tr>
              <a:tr h="522982">
                <a:tc>
                  <a:txBody>
                    <a:bodyPr/>
                    <a:lstStyle/>
                    <a:p>
                      <a:pPr algn="l"/>
                      <a:r>
                        <a:rPr lang="ru-RU" b="1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Дрибинский</a:t>
                      </a:r>
                      <a:r>
                        <a:rPr lang="ru-RU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РЦСОН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73,1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78,6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107,5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73,1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78,6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107,5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4285026508"/>
                  </a:ext>
                </a:extLst>
              </a:tr>
              <a:tr h="522982">
                <a:tc>
                  <a:txBody>
                    <a:bodyPr/>
                    <a:lstStyle/>
                    <a:p>
                      <a:pPr algn="l"/>
                      <a:r>
                        <a:rPr lang="ru-RU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РВС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12,3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14,9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120,7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162,2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198186757"/>
                  </a:ext>
                </a:extLst>
              </a:tr>
              <a:tr h="522982">
                <a:tc>
                  <a:txBody>
                    <a:bodyPr/>
                    <a:lstStyle/>
                    <a:p>
                      <a:pPr algn="l"/>
                      <a:r>
                        <a:rPr lang="ru-RU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331,9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338,4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101,9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260,4</a:t>
                      </a:r>
                      <a:endParaRPr lang="ru-R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280,7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107,8</a:t>
                      </a:r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9678796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5614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2BDB5D-B411-47BB-B6EE-E822A0A8A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02" y="151003"/>
            <a:ext cx="12040297" cy="57884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Анализ внебюджетной деятельности организаций     </a:t>
            </a:r>
            <a:r>
              <a:rPr lang="ru-RU" sz="2000" b="1" i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sz="2000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72C94554-0472-42B1-8699-F2F5CB125A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9262119"/>
              </p:ext>
            </p:extLst>
          </p:nvPr>
        </p:nvGraphicFramePr>
        <p:xfrm>
          <a:off x="75502" y="729844"/>
          <a:ext cx="12040298" cy="5977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8135">
                  <a:extLst>
                    <a:ext uri="{9D8B030D-6E8A-4147-A177-3AD203B41FA5}">
                      <a16:colId xmlns:a16="http://schemas.microsoft.com/office/drawing/2014/main" val="2831993544"/>
                    </a:ext>
                  </a:extLst>
                </a:gridCol>
                <a:gridCol w="1200278">
                  <a:extLst>
                    <a:ext uri="{9D8B030D-6E8A-4147-A177-3AD203B41FA5}">
                      <a16:colId xmlns:a16="http://schemas.microsoft.com/office/drawing/2014/main" val="1126806904"/>
                    </a:ext>
                  </a:extLst>
                </a:gridCol>
                <a:gridCol w="1462842">
                  <a:extLst>
                    <a:ext uri="{9D8B030D-6E8A-4147-A177-3AD203B41FA5}">
                      <a16:colId xmlns:a16="http://schemas.microsoft.com/office/drawing/2014/main" val="3717419674"/>
                    </a:ext>
                  </a:extLst>
                </a:gridCol>
                <a:gridCol w="1284672">
                  <a:extLst>
                    <a:ext uri="{9D8B030D-6E8A-4147-A177-3AD203B41FA5}">
                      <a16:colId xmlns:a16="http://schemas.microsoft.com/office/drawing/2014/main" val="2586788836"/>
                    </a:ext>
                  </a:extLst>
                </a:gridCol>
                <a:gridCol w="1331560">
                  <a:extLst>
                    <a:ext uri="{9D8B030D-6E8A-4147-A177-3AD203B41FA5}">
                      <a16:colId xmlns:a16="http://schemas.microsoft.com/office/drawing/2014/main" val="3915718204"/>
                    </a:ext>
                  </a:extLst>
                </a:gridCol>
                <a:gridCol w="1547234">
                  <a:extLst>
                    <a:ext uri="{9D8B030D-6E8A-4147-A177-3AD203B41FA5}">
                      <a16:colId xmlns:a16="http://schemas.microsoft.com/office/drawing/2014/main" val="4199076978"/>
                    </a:ext>
                  </a:extLst>
                </a:gridCol>
                <a:gridCol w="1387822">
                  <a:extLst>
                    <a:ext uri="{9D8B030D-6E8A-4147-A177-3AD203B41FA5}">
                      <a16:colId xmlns:a16="http://schemas.microsoft.com/office/drawing/2014/main" val="116613172"/>
                    </a:ext>
                  </a:extLst>
                </a:gridCol>
                <a:gridCol w="1087755">
                  <a:extLst>
                    <a:ext uri="{9D8B030D-6E8A-4147-A177-3AD203B41FA5}">
                      <a16:colId xmlns:a16="http://schemas.microsoft.com/office/drawing/2014/main" val="3057149610"/>
                    </a:ext>
                  </a:extLst>
                </a:gridCol>
              </a:tblGrid>
              <a:tr h="448796">
                <a:tc rowSpan="2">
                  <a:txBody>
                    <a:bodyPr/>
                    <a:lstStyle/>
                    <a:p>
                      <a:r>
                        <a:rPr lang="ru-RU" sz="16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организации</a:t>
                      </a:r>
                    </a:p>
                  </a:txBody>
                  <a:tcPr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месяцев 2022 года</a:t>
                      </a:r>
                    </a:p>
                  </a:txBody>
                  <a:tcPr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</a:t>
                      </a:r>
                      <a:r>
                        <a:rPr lang="ru-RU" sz="1600" b="1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</a:t>
                      </a:r>
                      <a:r>
                        <a:rPr lang="ru-RU" sz="1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дох. к текущим расходам бюджета</a:t>
                      </a:r>
                    </a:p>
                  </a:txBody>
                  <a:tcPr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месяцев 2023 года</a:t>
                      </a:r>
                    </a:p>
                  </a:txBody>
                  <a:tcPr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</a:t>
                      </a:r>
                      <a:r>
                        <a:rPr lang="ru-RU" sz="1600" b="1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</a:t>
                      </a:r>
                      <a:r>
                        <a:rPr lang="ru-RU" sz="1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дох. к текущим расходам бюджета</a:t>
                      </a:r>
                    </a:p>
                  </a:txBody>
                  <a:tcPr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1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</a:t>
                      </a:r>
                      <a:endParaRPr lang="ru-RU" sz="16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b="1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ние</a:t>
                      </a:r>
                      <a:r>
                        <a:rPr lang="ru-RU" sz="1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уровней</a:t>
                      </a:r>
                    </a:p>
                    <a:p>
                      <a:pPr algn="ctr"/>
                      <a:r>
                        <a:rPr lang="ru-RU" sz="1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(-/+)</a:t>
                      </a:r>
                    </a:p>
                  </a:txBody>
                  <a:tcPr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121942"/>
                  </a:ext>
                </a:extLst>
              </a:tr>
              <a:tr h="163198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Текущие расходы бюджета</a:t>
                      </a:r>
                    </a:p>
                  </a:txBody>
                  <a:tcPr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</a:t>
                      </a:r>
                      <a:r>
                        <a:rPr lang="ru-RU" sz="1600" b="1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</a:t>
                      </a:r>
                      <a:endParaRPr lang="ru-RU" sz="16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ной деятель</a:t>
                      </a:r>
                    </a:p>
                    <a:p>
                      <a:pPr algn="ctr"/>
                      <a:r>
                        <a:rPr lang="ru-RU" sz="1600" b="1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ности</a:t>
                      </a:r>
                      <a:endParaRPr lang="ru-RU" sz="16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Текущие расходы бюджета</a:t>
                      </a:r>
                    </a:p>
                  </a:txBody>
                  <a:tcPr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</a:t>
                      </a:r>
                      <a:r>
                        <a:rPr lang="ru-RU" sz="1600" b="1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</a:t>
                      </a:r>
                      <a:endParaRPr lang="ru-RU" sz="16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ной деятель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ности</a:t>
                      </a:r>
                      <a:endParaRPr lang="ru-RU" sz="16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7648"/>
                  </a:ext>
                </a:extLst>
              </a:tr>
              <a:tr h="469196">
                <a:tc>
                  <a:txBody>
                    <a:bodyPr/>
                    <a:lstStyle/>
                    <a:p>
                      <a:r>
                        <a:rPr lang="ru-RU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ВСУ «</a:t>
                      </a:r>
                      <a:r>
                        <a:rPr lang="ru-RU" sz="16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Дрибинская</a:t>
                      </a:r>
                      <a:r>
                        <a:rPr lang="ru-RU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РВС»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227,2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285,9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14,9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-0,2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29564458"/>
                  </a:ext>
                </a:extLst>
              </a:tr>
              <a:tr h="469196">
                <a:tc>
                  <a:txBody>
                    <a:bodyPr/>
                    <a:lstStyle/>
                    <a:p>
                      <a:r>
                        <a:rPr lang="ru-RU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УЗ «</a:t>
                      </a:r>
                      <a:r>
                        <a:rPr lang="ru-RU" sz="16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Дрибинская</a:t>
                      </a:r>
                      <a:r>
                        <a:rPr lang="ru-RU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ЦРБ»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3 764,6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112,6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4 344,7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105,3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-0,6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556452066"/>
                  </a:ext>
                </a:extLst>
              </a:tr>
              <a:tr h="775194">
                <a:tc>
                  <a:txBody>
                    <a:bodyPr/>
                    <a:lstStyle/>
                    <a:p>
                      <a:r>
                        <a:rPr lang="ru-RU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Учреждение «</a:t>
                      </a:r>
                      <a:r>
                        <a:rPr lang="ru-RU" sz="16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Дрибинский</a:t>
                      </a:r>
                      <a:r>
                        <a:rPr lang="ru-RU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ЦФОР»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172,1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22,8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210,1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29,4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+0,7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082305257"/>
                  </a:ext>
                </a:extLst>
              </a:tr>
              <a:tr h="469196">
                <a:tc>
                  <a:txBody>
                    <a:bodyPr/>
                    <a:lstStyle/>
                    <a:p>
                      <a:r>
                        <a:rPr lang="ru-RU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Учреждения культуры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1 604,1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43,2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1 788,1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47,9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-0,1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846517228"/>
                  </a:ext>
                </a:extLst>
              </a:tr>
              <a:tr h="469196">
                <a:tc>
                  <a:txBody>
                    <a:bodyPr/>
                    <a:lstStyle/>
                    <a:p>
                      <a:r>
                        <a:rPr lang="ru-RU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Учреждения образования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7 625,6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8 309,9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-0,1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053143433"/>
                  </a:ext>
                </a:extLst>
              </a:tr>
              <a:tr h="775194">
                <a:tc>
                  <a:txBody>
                    <a:bodyPr/>
                    <a:lstStyle/>
                    <a:p>
                      <a:r>
                        <a:rPr lang="ru-RU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Учреждение «</a:t>
                      </a:r>
                      <a:r>
                        <a:rPr lang="ru-RU" sz="16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Дрибинский</a:t>
                      </a:r>
                      <a:r>
                        <a:rPr lang="ru-RU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РЦСОН»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1 207,8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73,1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1 383,0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78,6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-0,4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95507728"/>
                  </a:ext>
                </a:extLst>
              </a:tr>
              <a:tr h="469196">
                <a:tc>
                  <a:txBody>
                    <a:bodyPr/>
                    <a:lstStyle/>
                    <a:p>
                      <a:r>
                        <a:rPr lang="ru-RU" sz="1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15 326,0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332,0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17 124,1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338,4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-0,2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039523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240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529F1-D132-4BAC-A0E3-6D6CEC7C2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09058"/>
            <a:ext cx="10733204" cy="704674"/>
          </a:xfrm>
        </p:spPr>
        <p:txBody>
          <a:bodyPr>
            <a:normAutofit/>
          </a:bodyPr>
          <a:lstStyle/>
          <a:p>
            <a:pPr algn="ctr"/>
            <a:r>
              <a:rPr lang="ru-RU" b="1" i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за 9 месяцев 2023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942072-AB65-4CC2-9024-F194A9371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885825"/>
            <a:ext cx="11155364" cy="5590476"/>
          </a:xfrm>
        </p:spPr>
        <p:txBody>
          <a:bodyPr>
            <a:normAutofit/>
          </a:bodyPr>
          <a:lstStyle/>
          <a:p>
            <a:r>
              <a:rPr lang="en-US" sz="2400" b="1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– 26 325,0 тыс. рублей</a:t>
            </a:r>
            <a:endParaRPr lang="en-US" sz="4000" b="1" i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000" b="1" i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b="1" i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– 24 901,0 тыс. рублей</a:t>
            </a:r>
          </a:p>
          <a:p>
            <a:endParaRPr lang="ru-RU" sz="40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r>
              <a:rPr lang="ru-RU" sz="4000" b="1" i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– 1 424,0 тыс. рублей</a:t>
            </a:r>
          </a:p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B135B6-2B3D-4474-8E6E-EA353282AE95}"/>
              </a:ext>
            </a:extLst>
          </p:cNvPr>
          <p:cNvSpPr txBox="1"/>
          <p:nvPr/>
        </p:nvSpPr>
        <p:spPr>
          <a:xfrm>
            <a:off x="5649985" y="2973897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D0E18125-7219-4CAE-A199-B51ED858E9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5933574"/>
              </p:ext>
            </p:extLst>
          </p:nvPr>
        </p:nvGraphicFramePr>
        <p:xfrm>
          <a:off x="8741328" y="666400"/>
          <a:ext cx="3120705" cy="6029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7682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36000B-5A61-4C2F-99A2-07E1C805D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00668"/>
            <a:ext cx="11152654" cy="687897"/>
          </a:xfrm>
        </p:spPr>
        <p:txBody>
          <a:bodyPr/>
          <a:lstStyle/>
          <a:p>
            <a:pPr algn="ctr"/>
            <a:r>
              <a:rPr lang="ru-RU" b="1" i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Структура собственных доходов         </a:t>
            </a:r>
            <a:r>
              <a:rPr lang="ru-RU" sz="2200" b="1" i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sz="22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EE0367F7-C41E-4860-AC16-25980BE23B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1951200"/>
              </p:ext>
            </p:extLst>
          </p:nvPr>
        </p:nvGraphicFramePr>
        <p:xfrm>
          <a:off x="114300" y="904874"/>
          <a:ext cx="11849100" cy="5724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9211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93BBFF-840F-4A7C-9DDF-26B363AA2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84557"/>
            <a:ext cx="11051986" cy="64596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Структура налоговых доходов</a:t>
            </a:r>
            <a:r>
              <a:rPr lang="en-US" b="1" i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i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b="1" i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i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r>
              <a:rPr lang="en-US" sz="2400" b="1" i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br>
              <a:rPr lang="ru-RU" b="1" i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i="1" cap="none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B4CCC5E-69CA-43D8-8804-6BCE8848FC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3146078"/>
              </p:ext>
            </p:extLst>
          </p:nvPr>
        </p:nvGraphicFramePr>
        <p:xfrm>
          <a:off x="0" y="729843"/>
          <a:ext cx="12192000" cy="604007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082046">
                  <a:extLst>
                    <a:ext uri="{9D8B030D-6E8A-4147-A177-3AD203B41FA5}">
                      <a16:colId xmlns:a16="http://schemas.microsoft.com/office/drawing/2014/main" val="3406959860"/>
                    </a:ext>
                  </a:extLst>
                </a:gridCol>
                <a:gridCol w="1775746">
                  <a:extLst>
                    <a:ext uri="{9D8B030D-6E8A-4147-A177-3AD203B41FA5}">
                      <a16:colId xmlns:a16="http://schemas.microsoft.com/office/drawing/2014/main" val="1676738119"/>
                    </a:ext>
                  </a:extLst>
                </a:gridCol>
                <a:gridCol w="1728367">
                  <a:extLst>
                    <a:ext uri="{9D8B030D-6E8A-4147-A177-3AD203B41FA5}">
                      <a16:colId xmlns:a16="http://schemas.microsoft.com/office/drawing/2014/main" val="3785346422"/>
                    </a:ext>
                  </a:extLst>
                </a:gridCol>
                <a:gridCol w="1273262">
                  <a:extLst>
                    <a:ext uri="{9D8B030D-6E8A-4147-A177-3AD203B41FA5}">
                      <a16:colId xmlns:a16="http://schemas.microsoft.com/office/drawing/2014/main" val="1584649380"/>
                    </a:ext>
                  </a:extLst>
                </a:gridCol>
                <a:gridCol w="1657042">
                  <a:extLst>
                    <a:ext uri="{9D8B030D-6E8A-4147-A177-3AD203B41FA5}">
                      <a16:colId xmlns:a16="http://schemas.microsoft.com/office/drawing/2014/main" val="1149178468"/>
                    </a:ext>
                  </a:extLst>
                </a:gridCol>
                <a:gridCol w="1675537">
                  <a:extLst>
                    <a:ext uri="{9D8B030D-6E8A-4147-A177-3AD203B41FA5}">
                      <a16:colId xmlns:a16="http://schemas.microsoft.com/office/drawing/2014/main" val="151682655"/>
                    </a:ext>
                  </a:extLst>
                </a:gridCol>
              </a:tblGrid>
              <a:tr h="1271190">
                <a:tc>
                  <a:txBody>
                    <a:bodyPr/>
                    <a:lstStyle/>
                    <a:p>
                      <a:pPr algn="ctr"/>
                      <a:r>
                        <a:rPr lang="ru-RU" sz="15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5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  <a:endParaRPr lang="ru-RU" sz="15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5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5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месяцев</a:t>
                      </a:r>
                    </a:p>
                    <a:p>
                      <a:pPr algn="ctr"/>
                      <a:r>
                        <a:rPr lang="ru-RU" sz="15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2022г.</a:t>
                      </a:r>
                      <a:endParaRPr lang="ru-RU" sz="15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5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месяцев 2023г.</a:t>
                      </a:r>
                      <a:endParaRPr lang="ru-RU" sz="15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уд.вес</a:t>
                      </a:r>
                      <a:r>
                        <a:rPr lang="ru-RU" sz="15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</a:t>
                      </a:r>
                      <a:r>
                        <a:rPr lang="ru-RU" sz="1500" i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собственных доходах</a:t>
                      </a:r>
                      <a:endParaRPr lang="ru-RU" sz="15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%)</a:t>
                      </a:r>
                      <a:endParaRPr lang="ru-RU" sz="15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в</a:t>
                      </a:r>
                      <a:r>
                        <a:rPr lang="en-US" sz="1500" i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i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действующих условиях, %</a:t>
                      </a:r>
                      <a:endParaRPr lang="ru-RU" sz="15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в </a:t>
                      </a:r>
                      <a:r>
                        <a:rPr lang="ru-RU" sz="1500" i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сопост</a:t>
                      </a:r>
                      <a:r>
                        <a:rPr lang="ru-RU" sz="1500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выражении (</a:t>
                      </a:r>
                      <a:r>
                        <a:rPr lang="en-US" sz="1500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500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05,6 %). </a:t>
                      </a:r>
                      <a:endParaRPr lang="ru-RU" sz="1500" b="1" i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629030"/>
                  </a:ext>
                </a:extLst>
              </a:tr>
              <a:tr h="449745">
                <a:tc>
                  <a:txBody>
                    <a:bodyPr/>
                    <a:lstStyle/>
                    <a:p>
                      <a:r>
                        <a:rPr lang="ru-RU" sz="1500" b="1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</a:t>
                      </a:r>
                      <a:r>
                        <a:rPr lang="ru-RU" sz="1500" b="1" i="1" u="non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</a:t>
                      </a:r>
                      <a:r>
                        <a:rPr lang="ru-RU" sz="1500" b="1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 том числе</a:t>
                      </a:r>
                      <a:endParaRPr lang="ru-RU" sz="1500" b="1" i="1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5 517,1</a:t>
                      </a:r>
                      <a:endParaRPr lang="ru-RU" sz="1800" b="1" i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6 401,3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533835"/>
                  </a:ext>
                </a:extLst>
              </a:tr>
              <a:tr h="449745">
                <a:tc>
                  <a:txBody>
                    <a:bodyPr/>
                    <a:lstStyle/>
                    <a:p>
                      <a:r>
                        <a:rPr lang="ru-RU" sz="15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ПОДОХОДНЫЙ НАЛОГ</a:t>
                      </a:r>
                      <a:endParaRPr lang="ru-RU" sz="1500" b="1" i="1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3 047,7</a:t>
                      </a:r>
                      <a:endParaRPr lang="ru-RU" sz="1800" b="1" i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3 529,2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316872"/>
                  </a:ext>
                </a:extLst>
              </a:tr>
              <a:tr h="585464">
                <a:tc>
                  <a:txBody>
                    <a:bodyPr/>
                    <a:lstStyle/>
                    <a:p>
                      <a:r>
                        <a:rPr lang="ru-RU" sz="15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ДОБАВЛЕННУЮ СТОИМОСТЬ</a:t>
                      </a:r>
                      <a:endParaRPr lang="ru-RU" sz="1500" b="1" i="1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1 350,4</a:t>
                      </a:r>
                      <a:endParaRPr lang="ru-RU" sz="1800" b="1" i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1 591,7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458989"/>
                  </a:ext>
                </a:extLst>
              </a:tr>
              <a:tr h="449745">
                <a:tc>
                  <a:txBody>
                    <a:bodyPr/>
                    <a:lstStyle/>
                    <a:p>
                      <a:r>
                        <a:rPr lang="ru-RU" sz="15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НЕДВИЖИМОСТЬ</a:t>
                      </a:r>
                      <a:endParaRPr lang="ru-RU" sz="1500" b="1" i="1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385,4</a:t>
                      </a:r>
                      <a:endParaRPr lang="ru-RU" sz="1800" b="1" i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521,8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327001"/>
                  </a:ext>
                </a:extLst>
              </a:tr>
              <a:tr h="449745">
                <a:tc>
                  <a:txBody>
                    <a:bodyPr/>
                    <a:lstStyle/>
                    <a:p>
                      <a:r>
                        <a:rPr lang="ru-RU" sz="15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  <a:endParaRPr lang="ru-RU" sz="1500" b="1" i="1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116,1</a:t>
                      </a:r>
                      <a:endParaRPr lang="ru-RU" sz="1800" b="1" i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99372"/>
                  </a:ext>
                </a:extLst>
              </a:tr>
              <a:tr h="585464">
                <a:tc>
                  <a:txBody>
                    <a:bodyPr/>
                    <a:lstStyle/>
                    <a:p>
                      <a:r>
                        <a:rPr lang="ru-RU" sz="15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НАЛОГ С ПРЕДПРИНИМАТЕЛЕЙ </a:t>
                      </a:r>
                      <a:endParaRPr lang="ru-RU" sz="1500" b="1" i="1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34,6</a:t>
                      </a:r>
                      <a:endParaRPr lang="ru-RU" sz="1800" b="1" i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622977"/>
                  </a:ext>
                </a:extLst>
              </a:tr>
              <a:tr h="449745">
                <a:tc>
                  <a:txBody>
                    <a:bodyPr/>
                    <a:lstStyle/>
                    <a:p>
                      <a:r>
                        <a:rPr lang="ru-RU" sz="15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</a:t>
                      </a:r>
                      <a:r>
                        <a:rPr lang="ru-RU" sz="1500" b="1" i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 УПРОЩЕННОЙ СИСТЕМЕ </a:t>
                      </a:r>
                      <a:endParaRPr lang="ru-RU" sz="1500" b="1" i="1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327,0</a:t>
                      </a:r>
                      <a:endParaRPr lang="ru-RU" sz="1800" b="1" i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236,5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515689"/>
                  </a:ext>
                </a:extLst>
              </a:tr>
              <a:tr h="449745">
                <a:tc>
                  <a:txBody>
                    <a:bodyPr/>
                    <a:lstStyle/>
                    <a:p>
                      <a:r>
                        <a:rPr lang="ru-RU" sz="15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НАЛОГ  С С/Х ПРОДУКЦИИ</a:t>
                      </a:r>
                      <a:endParaRPr lang="ru-RU" sz="1500" b="1" i="1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213,7</a:t>
                      </a:r>
                      <a:endParaRPr lang="ru-RU" sz="1800" b="1" i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233,4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299962"/>
                  </a:ext>
                </a:extLst>
              </a:tr>
              <a:tr h="4497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  <a:endParaRPr lang="ru-RU" sz="1500" b="1" i="1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28,7</a:t>
                      </a:r>
                      <a:endParaRPr lang="ru-RU" sz="1800" b="1" i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3193"/>
                  </a:ext>
                </a:extLst>
              </a:tr>
              <a:tr h="4497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НАЛОГИ</a:t>
                      </a:r>
                      <a:endParaRPr lang="ru-RU" sz="1500" b="1" i="1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</a:t>
                      </a:r>
                      <a:endParaRPr lang="ru-RU" sz="1800" b="1" i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429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3484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7BCFAB-6FF6-4304-B10D-3348CD401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-83890"/>
            <a:ext cx="10783538" cy="637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Структура неналоговых доходов              </a:t>
            </a:r>
            <a:r>
              <a:rPr lang="ru-RU" sz="2400" b="1" i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902478"/>
              </p:ext>
            </p:extLst>
          </p:nvPr>
        </p:nvGraphicFramePr>
        <p:xfrm>
          <a:off x="100668" y="645952"/>
          <a:ext cx="12021424" cy="610718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069801">
                  <a:extLst>
                    <a:ext uri="{9D8B030D-6E8A-4147-A177-3AD203B41FA5}">
                      <a16:colId xmlns:a16="http://schemas.microsoft.com/office/drawing/2014/main" val="1596985492"/>
                    </a:ext>
                  </a:extLst>
                </a:gridCol>
                <a:gridCol w="1528026">
                  <a:extLst>
                    <a:ext uri="{9D8B030D-6E8A-4147-A177-3AD203B41FA5}">
                      <a16:colId xmlns:a16="http://schemas.microsoft.com/office/drawing/2014/main" val="3284651825"/>
                    </a:ext>
                  </a:extLst>
                </a:gridCol>
                <a:gridCol w="1642841">
                  <a:extLst>
                    <a:ext uri="{9D8B030D-6E8A-4147-A177-3AD203B41FA5}">
                      <a16:colId xmlns:a16="http://schemas.microsoft.com/office/drawing/2014/main" val="543178891"/>
                    </a:ext>
                  </a:extLst>
                </a:gridCol>
                <a:gridCol w="1703687">
                  <a:extLst>
                    <a:ext uri="{9D8B030D-6E8A-4147-A177-3AD203B41FA5}">
                      <a16:colId xmlns:a16="http://schemas.microsoft.com/office/drawing/2014/main" val="3249639114"/>
                    </a:ext>
                  </a:extLst>
                </a:gridCol>
                <a:gridCol w="1616764">
                  <a:extLst>
                    <a:ext uri="{9D8B030D-6E8A-4147-A177-3AD203B41FA5}">
                      <a16:colId xmlns:a16="http://schemas.microsoft.com/office/drawing/2014/main" val="3945002186"/>
                    </a:ext>
                  </a:extLst>
                </a:gridCol>
                <a:gridCol w="1460305">
                  <a:extLst>
                    <a:ext uri="{9D8B030D-6E8A-4147-A177-3AD203B41FA5}">
                      <a16:colId xmlns:a16="http://schemas.microsoft.com/office/drawing/2014/main" val="3955878361"/>
                    </a:ext>
                  </a:extLst>
                </a:gridCol>
              </a:tblGrid>
              <a:tr h="1110121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месяцев 2022г.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600" b="1" i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месяцев </a:t>
                      </a:r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уд.вес</a:t>
                      </a:r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</a:t>
                      </a:r>
                      <a:r>
                        <a:rPr lang="ru-RU" sz="1600" b="1" i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собственных доходах </a:t>
                      </a:r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в</a:t>
                      </a:r>
                      <a:r>
                        <a:rPr lang="en-US" sz="1600" b="1" i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i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действующих условиях, %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в </a:t>
                      </a:r>
                      <a:r>
                        <a:rPr lang="ru-RU" sz="1600" b="1" i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сопост</a:t>
                      </a:r>
                      <a:r>
                        <a:rPr lang="ru-RU" sz="16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выражении (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6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05,6 %).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80290"/>
                  </a:ext>
                </a:extLst>
              </a:tr>
              <a:tr h="367986">
                <a:tc>
                  <a:txBody>
                    <a:bodyPr/>
                    <a:lstStyle/>
                    <a:p>
                      <a:r>
                        <a:rPr lang="ru-RU" sz="12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ДОХОДЫ, </a:t>
                      </a:r>
                      <a:r>
                        <a:rPr lang="ru-RU" sz="1200" b="1" i="1" baseline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том числе</a:t>
                      </a:r>
                      <a:endParaRPr lang="ru-RU" sz="1200" b="1" i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1 095,4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1 443,8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510625"/>
                  </a:ext>
                </a:extLst>
              </a:tr>
              <a:tr h="351147">
                <a:tc>
                  <a:txBody>
                    <a:bodyPr/>
                    <a:lstStyle/>
                    <a:p>
                      <a:r>
                        <a:rPr lang="ru-RU" sz="12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КОМПЕНСАЦИИ РАСХОДОВ ГОСУДАРСТВА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639,6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772,7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046594"/>
                  </a:ext>
                </a:extLst>
              </a:tr>
              <a:tr h="325801">
                <a:tc>
                  <a:txBody>
                    <a:bodyPr/>
                    <a:lstStyle/>
                    <a:p>
                      <a:r>
                        <a:rPr lang="ru-RU" sz="12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</a:t>
                      </a:r>
                      <a:r>
                        <a:rPr lang="ru-RU" sz="1200" b="1" i="1" baseline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ПРИВАТИЗАЦИИ ЖИЛОГО  ФОНДА</a:t>
                      </a:r>
                      <a:endParaRPr lang="ru-RU" sz="1200" b="1" i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823454"/>
                  </a:ext>
                </a:extLst>
              </a:tr>
              <a:tr h="3258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ИЗЛИШНЕ</a:t>
                      </a:r>
                      <a:r>
                        <a:rPr lang="ru-RU" sz="1200" b="1" i="1" baseline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ПОЛУЧЕННЫХ </a:t>
                      </a:r>
                      <a:r>
                        <a:rPr lang="ru-RU" sz="12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572824"/>
                  </a:ext>
                </a:extLst>
              </a:tr>
              <a:tr h="474232">
                <a:tc>
                  <a:txBody>
                    <a:bodyPr/>
                    <a:lstStyle/>
                    <a:p>
                      <a:r>
                        <a:rPr lang="ru-RU" sz="12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ПЕНИ ЗА НЕСВОЕВРЕМЕННЫЙ ВОЗВРАТ БЮДЖЕТНЫХ ССУ</a:t>
                      </a:r>
                      <a:r>
                        <a:rPr lang="ru-RU" sz="1200" b="1" i="1" baseline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endParaRPr lang="ru-RU" sz="1200" b="1" i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15,7 р.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18,7 р.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633398"/>
                  </a:ext>
                </a:extLst>
              </a:tr>
              <a:tr h="342748">
                <a:tc>
                  <a:txBody>
                    <a:bodyPr/>
                    <a:lstStyle/>
                    <a:p>
                      <a:r>
                        <a:rPr lang="ru-RU" sz="12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ПЕНИ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135821"/>
                  </a:ext>
                </a:extLst>
              </a:tr>
              <a:tr h="32580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АРЕНДЫ ЗЕМЕЛЬНЫХ</a:t>
                      </a:r>
                      <a:r>
                        <a:rPr lang="ru-RU" sz="1200" b="1" i="1" baseline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УЧАСТКОВ</a:t>
                      </a:r>
                      <a:endParaRPr lang="ru-RU" sz="1200" b="1" i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en-US" sz="15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500" b="1" i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696287"/>
                  </a:ext>
                </a:extLst>
              </a:tr>
              <a:tr h="3258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АРЕНДЫ </a:t>
                      </a:r>
                      <a:r>
                        <a:rPr lang="ru-RU" sz="1200" b="1" i="1" baseline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НЕДВИЖИМОСТИ</a:t>
                      </a:r>
                      <a:endParaRPr lang="ru-RU" sz="1200" b="1" i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545867"/>
                  </a:ext>
                </a:extLst>
              </a:tr>
              <a:tr h="4742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ПЕРЕЧИСЛЕНИЯ ЧАСТИ ПРИБЫЛИ (УКП «ЖИЛКОМХОЗ»)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-22,5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-21,3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958205"/>
                  </a:ext>
                </a:extLst>
              </a:tr>
              <a:tr h="3258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ДИВИДЕНДЫ</a:t>
                      </a:r>
                      <a:r>
                        <a:rPr lang="ru-RU" sz="1200" b="1" i="1" baseline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АКЦИЯМ</a:t>
                      </a:r>
                      <a:endParaRPr lang="ru-RU" sz="1200" b="1" i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2,4 р.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2,3 р.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979119"/>
                  </a:ext>
                </a:extLst>
              </a:tr>
              <a:tr h="3258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</a:t>
                      </a:r>
                      <a:r>
                        <a:rPr lang="ru-RU" sz="1200" b="1" i="1" baseline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СУББОТНИКА</a:t>
                      </a:r>
                      <a:endParaRPr lang="ru-RU" sz="1200" b="1" i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052416"/>
                  </a:ext>
                </a:extLst>
              </a:tr>
              <a:tr h="6639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ПРОЦЕНТЫ,</a:t>
                      </a:r>
                      <a:r>
                        <a:rPr lang="ru-RU" sz="1200" b="1" i="1" baseline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УПЛАЧИВАЕМЫЕ БАНКАМИ ЗА ПОЛЬЗОВАНИЕ ДЕНЕЖНЫМИ СРЕДСТВАМИ БЮДЖЕТА</a:t>
                      </a:r>
                      <a:r>
                        <a:rPr lang="ru-RU" sz="12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799022"/>
                  </a:ext>
                </a:extLst>
              </a:tr>
              <a:tr h="3679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45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922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9A12DB-9B56-4D47-906D-B1855A9E9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022" y="142614"/>
            <a:ext cx="11109678" cy="1057670"/>
          </a:xfrm>
        </p:spPr>
        <p:txBody>
          <a:bodyPr>
            <a:normAutofit/>
          </a:bodyPr>
          <a:lstStyle/>
          <a:p>
            <a:pPr algn="ctr"/>
            <a:r>
              <a:rPr lang="ru-RU" b="1" i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Вклад плательщиков в наполняемость бюджета</a:t>
            </a:r>
            <a:endParaRPr lang="ru-RU" b="1" i="1" cap="none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39F23FF-2164-446F-94D0-52619EA053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4336615"/>
              </p:ext>
            </p:extLst>
          </p:nvPr>
        </p:nvGraphicFramePr>
        <p:xfrm>
          <a:off x="587021" y="1200284"/>
          <a:ext cx="11109678" cy="5041125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703226">
                  <a:extLst>
                    <a:ext uri="{9D8B030D-6E8A-4147-A177-3AD203B41FA5}">
                      <a16:colId xmlns:a16="http://schemas.microsoft.com/office/drawing/2014/main" val="3221559924"/>
                    </a:ext>
                  </a:extLst>
                </a:gridCol>
                <a:gridCol w="3703226">
                  <a:extLst>
                    <a:ext uri="{9D8B030D-6E8A-4147-A177-3AD203B41FA5}">
                      <a16:colId xmlns:a16="http://schemas.microsoft.com/office/drawing/2014/main" val="59989148"/>
                    </a:ext>
                  </a:extLst>
                </a:gridCol>
                <a:gridCol w="3703226">
                  <a:extLst>
                    <a:ext uri="{9D8B030D-6E8A-4147-A177-3AD203B41FA5}">
                      <a16:colId xmlns:a16="http://schemas.microsoft.com/office/drawing/2014/main" val="1570884781"/>
                    </a:ext>
                  </a:extLst>
                </a:gridCol>
              </a:tblGrid>
              <a:tr h="757389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ПОСТУПЛЕНИЕ ДОХОДОВ ОТ ОРГАНИЗАЦИЙ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 ДОХОДАХ, %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РУБЛЕЙ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612865"/>
                  </a:ext>
                </a:extLst>
              </a:tr>
              <a:tr h="739774">
                <a:tc>
                  <a:txBody>
                    <a:bodyPr/>
                    <a:lstStyle/>
                    <a:p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  <a:p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 том числе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600" b="1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</a:t>
                      </a:r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1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476930692"/>
                  </a:ext>
                </a:extLst>
              </a:tr>
              <a:tr h="46522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бюджетных организаций района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b="1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926</a:t>
                      </a:r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1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136285408"/>
                  </a:ext>
                </a:extLst>
              </a:tr>
              <a:tr h="467608">
                <a:tc>
                  <a:txBody>
                    <a:bodyPr/>
                    <a:lstStyle/>
                    <a:p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организаций 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b="1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482227163"/>
                  </a:ext>
                </a:extLst>
              </a:tr>
              <a:tr h="739774">
                <a:tc>
                  <a:txBody>
                    <a:bodyPr/>
                    <a:lstStyle/>
                    <a:p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сельскохозяйственных организаций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1 127</a:t>
                      </a:r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1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4010817251"/>
                  </a:ext>
                </a:extLst>
              </a:tr>
              <a:tr h="739774">
                <a:tc>
                  <a:txBody>
                    <a:bodyPr/>
                    <a:lstStyle/>
                    <a:p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организаций частной формы собственности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b="1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860</a:t>
                      </a:r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46998238"/>
                  </a:ext>
                </a:extLst>
              </a:tr>
              <a:tr h="565792">
                <a:tc>
                  <a:txBody>
                    <a:bodyPr/>
                    <a:lstStyle/>
                    <a:p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фермерских хозяйств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1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1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840244301"/>
                  </a:ext>
                </a:extLst>
              </a:tr>
              <a:tr h="565792">
                <a:tc>
                  <a:txBody>
                    <a:bodyPr/>
                    <a:lstStyle/>
                    <a:p>
                      <a:r>
                        <a:rPr lang="ru-RU" sz="1600" b="1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</a:t>
                      </a:r>
                      <a:endParaRPr lang="ru-RU" sz="1600" b="1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1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</a:t>
                      </a:r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1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6090441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203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D5FCFB-9C11-4E19-A9A9-BEBCF3F5A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176170"/>
            <a:ext cx="11010041" cy="989900"/>
          </a:xfrm>
        </p:spPr>
        <p:txBody>
          <a:bodyPr>
            <a:normAutofit/>
          </a:bodyPr>
          <a:lstStyle/>
          <a:p>
            <a:pPr algn="ctr"/>
            <a:r>
              <a:rPr lang="ru-RU" b="1" i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по расходам</a:t>
            </a:r>
            <a:endParaRPr lang="ru-RU" b="1" i="1" cap="none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8FEBB67-6408-4BC9-91DD-CC47DF451B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1093876"/>
              </p:ext>
            </p:extLst>
          </p:nvPr>
        </p:nvGraphicFramePr>
        <p:xfrm>
          <a:off x="449321" y="1166070"/>
          <a:ext cx="10833871" cy="5092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трелка: вниз 4">
            <a:extLst>
              <a:ext uri="{FF2B5EF4-FFF2-40B4-BE49-F238E27FC236}">
                <a16:creationId xmlns:a16="http://schemas.microsoft.com/office/drawing/2014/main" id="{20F3B8D7-7E65-4951-98FF-E5A32225E5D8}"/>
              </a:ext>
            </a:extLst>
          </p:cNvPr>
          <p:cNvSpPr/>
          <p:nvPr/>
        </p:nvSpPr>
        <p:spPr>
          <a:xfrm>
            <a:off x="1395466" y="2629403"/>
            <a:ext cx="484632" cy="713065"/>
          </a:xfrm>
          <a:prstGeom prst="downArrow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: вниз 5">
            <a:extLst>
              <a:ext uri="{FF2B5EF4-FFF2-40B4-BE49-F238E27FC236}">
                <a16:creationId xmlns:a16="http://schemas.microsoft.com/office/drawing/2014/main" id="{18384184-13BF-4C8C-90B2-3CA3CF8A81BB}"/>
              </a:ext>
            </a:extLst>
          </p:cNvPr>
          <p:cNvSpPr/>
          <p:nvPr/>
        </p:nvSpPr>
        <p:spPr>
          <a:xfrm>
            <a:off x="9809527" y="2629403"/>
            <a:ext cx="484632" cy="1599194"/>
          </a:xfrm>
          <a:prstGeom prst="downArrow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0070C0"/>
                </a:solidFill>
              </a:ln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248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C998BA-3D6B-402B-86FB-E4C57C1D9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75501"/>
            <a:ext cx="10842261" cy="661523"/>
          </a:xfrm>
        </p:spPr>
        <p:txBody>
          <a:bodyPr>
            <a:normAutofit/>
          </a:bodyPr>
          <a:lstStyle/>
          <a:p>
            <a:pPr algn="ctr"/>
            <a:r>
              <a:rPr lang="ru-RU" b="1" i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социальной направленности</a:t>
            </a:r>
            <a:endParaRPr lang="ru-RU" b="1" i="1" cap="none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Объект 9">
            <a:extLst>
              <a:ext uri="{FF2B5EF4-FFF2-40B4-BE49-F238E27FC236}">
                <a16:creationId xmlns:a16="http://schemas.microsoft.com/office/drawing/2014/main" id="{E2F2D785-8784-4F91-AC52-89FEE8292A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38586" y="1074370"/>
            <a:ext cx="3406831" cy="203580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Овал 4">
            <a:extLst>
              <a:ext uri="{FF2B5EF4-FFF2-40B4-BE49-F238E27FC236}">
                <a16:creationId xmlns:a16="http://schemas.microsoft.com/office/drawing/2014/main" id="{22396A8F-4296-43A9-A6A2-32E6C6A03A4C}"/>
              </a:ext>
            </a:extLst>
          </p:cNvPr>
          <p:cNvSpPr/>
          <p:nvPr/>
        </p:nvSpPr>
        <p:spPr>
          <a:xfrm>
            <a:off x="9069388" y="2047094"/>
            <a:ext cx="3122612" cy="115228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Здравоохранение – </a:t>
            </a:r>
          </a:p>
          <a:p>
            <a:pPr algn="ctr"/>
            <a:r>
              <a:rPr lang="ru-RU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4 421,6 тыс. руб. (24,4%)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09EB8255-B7C1-476B-9718-066268C98A07}"/>
              </a:ext>
            </a:extLst>
          </p:cNvPr>
          <p:cNvSpPr/>
          <p:nvPr/>
        </p:nvSpPr>
        <p:spPr>
          <a:xfrm>
            <a:off x="4292669" y="838900"/>
            <a:ext cx="3858738" cy="936449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Всего- </a:t>
            </a:r>
          </a:p>
          <a:p>
            <a:pPr algn="ctr"/>
            <a:r>
              <a:rPr lang="ru-RU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18 126,8 тыс. руб. </a:t>
            </a:r>
          </a:p>
          <a:p>
            <a:pPr algn="ctr"/>
            <a:r>
              <a:rPr lang="ru-RU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 72,8 %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3DA13F07-EDC6-4B73-B735-920F49F679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9761" y="3590409"/>
            <a:ext cx="2922832" cy="15415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Овал 7">
            <a:extLst>
              <a:ext uri="{FF2B5EF4-FFF2-40B4-BE49-F238E27FC236}">
                <a16:creationId xmlns:a16="http://schemas.microsoft.com/office/drawing/2014/main" id="{6F603D5D-D59E-4FED-AB77-4A9262F874DF}"/>
              </a:ext>
            </a:extLst>
          </p:cNvPr>
          <p:cNvSpPr/>
          <p:nvPr/>
        </p:nvSpPr>
        <p:spPr>
          <a:xfrm>
            <a:off x="7961306" y="4947619"/>
            <a:ext cx="3623890" cy="790621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Социальная политика -  </a:t>
            </a:r>
          </a:p>
          <a:p>
            <a:pPr algn="ctr"/>
            <a:r>
              <a:rPr lang="ru-RU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2 119,9 тыс. руб. </a:t>
            </a:r>
          </a:p>
          <a:p>
            <a:pPr algn="ctr"/>
            <a:r>
              <a:rPr lang="ru-RU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(11,7%)</a:t>
            </a:r>
          </a:p>
        </p:txBody>
      </p:sp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8902F664-ADE8-4022-A774-A2D0D667DC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6555" y="701392"/>
            <a:ext cx="3344857" cy="220052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Овал 3">
            <a:extLst>
              <a:ext uri="{FF2B5EF4-FFF2-40B4-BE49-F238E27FC236}">
                <a16:creationId xmlns:a16="http://schemas.microsoft.com/office/drawing/2014/main" id="{D6C72FAE-14F1-49CB-BBBC-959CAD15A315}"/>
              </a:ext>
            </a:extLst>
          </p:cNvPr>
          <p:cNvSpPr/>
          <p:nvPr/>
        </p:nvSpPr>
        <p:spPr>
          <a:xfrm>
            <a:off x="1428305" y="2145122"/>
            <a:ext cx="3220367" cy="1335717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 – </a:t>
            </a:r>
          </a:p>
          <a:p>
            <a:pPr algn="ctr"/>
            <a:r>
              <a:rPr lang="ru-RU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10 061,7 тыс. руб. (55,5%)</a:t>
            </a:r>
          </a:p>
        </p:txBody>
      </p:sp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41393B7D-E194-4365-8554-EDB86C622E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447494">
            <a:off x="155248" y="4063622"/>
            <a:ext cx="2619375" cy="17430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87274BFC-D4D5-4BB9-B769-0E007F5EA3D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5932" y="2145122"/>
            <a:ext cx="2724149" cy="158517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Овал 5">
            <a:extLst>
              <a:ext uri="{FF2B5EF4-FFF2-40B4-BE49-F238E27FC236}">
                <a16:creationId xmlns:a16="http://schemas.microsoft.com/office/drawing/2014/main" id="{6E93C36A-631B-4B20-AB29-3EE0D20DF721}"/>
              </a:ext>
            </a:extLst>
          </p:cNvPr>
          <p:cNvSpPr/>
          <p:nvPr/>
        </p:nvSpPr>
        <p:spPr>
          <a:xfrm rot="21379851">
            <a:off x="146820" y="5566935"/>
            <a:ext cx="2852210" cy="995633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Физическая культура, спорт – 211,8 тыс. руб. (1,2%)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F35EA0CF-B474-489C-AE75-AC4845FCE97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37152" y="3938700"/>
            <a:ext cx="2058848" cy="1124179"/>
          </a:xfrm>
          <a:prstGeom prst="rect">
            <a:avLst/>
          </a:prstGeom>
        </p:spPr>
      </p:pic>
      <p:sp>
        <p:nvSpPr>
          <p:cNvPr id="3" name="Овал 2">
            <a:extLst>
              <a:ext uri="{FF2B5EF4-FFF2-40B4-BE49-F238E27FC236}">
                <a16:creationId xmlns:a16="http://schemas.microsoft.com/office/drawing/2014/main" id="{AB91CDAA-64C4-487F-9C1F-6B92C2D3F82D}"/>
              </a:ext>
            </a:extLst>
          </p:cNvPr>
          <p:cNvSpPr/>
          <p:nvPr/>
        </p:nvSpPr>
        <p:spPr>
          <a:xfrm rot="21447354">
            <a:off x="4211459" y="4887057"/>
            <a:ext cx="2908188" cy="787026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Культура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endParaRPr lang="ru-RU" sz="1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1 303,5 тыс. руб. (7,2%)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1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0EC62903-B7F9-438E-8211-B0383A517B08}"/>
              </a:ext>
            </a:extLst>
          </p:cNvPr>
          <p:cNvSpPr/>
          <p:nvPr/>
        </p:nvSpPr>
        <p:spPr>
          <a:xfrm>
            <a:off x="7109746" y="3199374"/>
            <a:ext cx="2240015" cy="63280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СМИ – </a:t>
            </a:r>
          </a:p>
          <a:p>
            <a:pPr algn="ctr"/>
            <a:r>
              <a:rPr lang="ru-RU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8,3 тыс. руб.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D15FC54-66FC-434F-BDB8-4DD778E67CA9}"/>
              </a:ext>
            </a:extLst>
          </p:cNvPr>
          <p:cNvSpPr/>
          <p:nvPr/>
        </p:nvSpPr>
        <p:spPr>
          <a:xfrm>
            <a:off x="4880827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4849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2C40A0-9332-4FBF-B6D9-633A7AB4F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076951"/>
            <a:ext cx="11298238" cy="657224"/>
          </a:xfrm>
        </p:spPr>
        <p:txBody>
          <a:bodyPr>
            <a:normAutofit/>
          </a:bodyPr>
          <a:lstStyle/>
          <a:p>
            <a:pPr algn="ctr"/>
            <a:r>
              <a:rPr lang="ru-RU" b="1" i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консолидированного бюджета</a:t>
            </a:r>
            <a:endParaRPr lang="ru-RU" b="1" i="1" cap="none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2" name="Объект 21">
            <a:extLst>
              <a:ext uri="{FF2B5EF4-FFF2-40B4-BE49-F238E27FC236}">
                <a16:creationId xmlns:a16="http://schemas.microsoft.com/office/drawing/2014/main" id="{FC72FB04-9286-4E3D-904A-978180C48E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4903883"/>
              </p:ext>
            </p:extLst>
          </p:nvPr>
        </p:nvGraphicFramePr>
        <p:xfrm>
          <a:off x="746620" y="230698"/>
          <a:ext cx="10761168" cy="58462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1829142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1245</TotalTime>
  <Words>835</Words>
  <Application>Microsoft Office PowerPoint</Application>
  <PresentationFormat>Широкоэкранный</PresentationFormat>
  <Paragraphs>374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Century Gothic</vt:lpstr>
      <vt:lpstr>Times New Roman</vt:lpstr>
      <vt:lpstr>Wingdings 3</vt:lpstr>
      <vt:lpstr>Сектор</vt:lpstr>
      <vt:lpstr>Об итогах исполнения бюджета Дрибинского района  за 9 месяцев 2023 года</vt:lpstr>
      <vt:lpstr>Исполнение бюджета за 9 месяцев 2023</vt:lpstr>
      <vt:lpstr>              Структура собственных доходов         тыс. рублей</vt:lpstr>
      <vt:lpstr>                      Структура налоговых доходов               тыс. рублей                </vt:lpstr>
      <vt:lpstr>                 Структура неналоговых доходов              тыс. рублей</vt:lpstr>
      <vt:lpstr>Вклад плательщиков в наполняемость бюджета</vt:lpstr>
      <vt:lpstr>Исполнение бюджета по расходам</vt:lpstr>
      <vt:lpstr>Расходы социальной направленности</vt:lpstr>
      <vt:lpstr>Расходы консолидированного бюджета</vt:lpstr>
      <vt:lpstr> Средства от приносящей доходы деятельности   тыс. рублей</vt:lpstr>
      <vt:lpstr>      Анализ внебюджетной деятельности организаций     тыс. рублей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итогах исполнения бюджета Дрибинского района за 1 квартал 2023 года</dc:title>
  <dc:creator>Сергеенко Татьяна Николаевна</dc:creator>
  <cp:lastModifiedBy>Сергеенко Татьяна Николаевна</cp:lastModifiedBy>
  <cp:revision>225</cp:revision>
  <cp:lastPrinted>2023-10-18T06:39:04Z</cp:lastPrinted>
  <dcterms:created xsi:type="dcterms:W3CDTF">2023-04-12T06:12:41Z</dcterms:created>
  <dcterms:modified xsi:type="dcterms:W3CDTF">2023-10-20T13:39:47Z</dcterms:modified>
</cp:coreProperties>
</file>